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sldIdLst>
    <p:sldId id="256" r:id="rId2"/>
    <p:sldId id="257" r:id="rId3"/>
    <p:sldId id="286" r:id="rId4"/>
    <p:sldId id="287" r:id="rId5"/>
    <p:sldId id="288" r:id="rId6"/>
    <p:sldId id="289" r:id="rId7"/>
    <p:sldId id="290" r:id="rId8"/>
    <p:sldId id="292" r:id="rId9"/>
    <p:sldId id="291" r:id="rId10"/>
    <p:sldId id="295" r:id="rId11"/>
    <p:sldId id="296" r:id="rId12"/>
    <p:sldId id="297" r:id="rId13"/>
    <p:sldId id="294" r:id="rId14"/>
    <p:sldId id="298" r:id="rId15"/>
    <p:sldId id="299" r:id="rId16"/>
    <p:sldId id="259" r:id="rId17"/>
    <p:sldId id="261" r:id="rId18"/>
    <p:sldId id="262" r:id="rId19"/>
    <p:sldId id="263" r:id="rId20"/>
    <p:sldId id="264" r:id="rId21"/>
    <p:sldId id="265" r:id="rId22"/>
    <p:sldId id="300" r:id="rId23"/>
    <p:sldId id="301" r:id="rId24"/>
    <p:sldId id="266" r:id="rId25"/>
    <p:sldId id="267" r:id="rId26"/>
    <p:sldId id="268" r:id="rId27"/>
    <p:sldId id="269" r:id="rId28"/>
    <p:sldId id="270" r:id="rId29"/>
    <p:sldId id="271" r:id="rId30"/>
    <p:sldId id="272" r:id="rId31"/>
    <p:sldId id="273" r:id="rId32"/>
    <p:sldId id="274" r:id="rId33"/>
    <p:sldId id="275" r:id="rId34"/>
    <p:sldId id="278" r:id="rId35"/>
    <p:sldId id="276" r:id="rId36"/>
    <p:sldId id="277" r:id="rId37"/>
    <p:sldId id="279" r:id="rId38"/>
    <p:sldId id="281" r:id="rId39"/>
    <p:sldId id="280" r:id="rId40"/>
    <p:sldId id="283" r:id="rId41"/>
    <p:sldId id="282" r:id="rId42"/>
    <p:sldId id="284" r:id="rId43"/>
    <p:sldId id="307" r:id="rId44"/>
    <p:sldId id="304" r:id="rId45"/>
    <p:sldId id="305" r:id="rId46"/>
    <p:sldId id="306" r:id="rId47"/>
    <p:sldId id="303" r:id="rId48"/>
    <p:sldId id="309" r:id="rId49"/>
    <p:sldId id="310" r:id="rId50"/>
    <p:sldId id="311" r:id="rId51"/>
    <p:sldId id="312" r:id="rId52"/>
    <p:sldId id="285"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5" roundtripDataSignature="AMtx7mi8dQ4oUTDq3M81bDWJaO/buLPR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4C2DD-D9BA-4B4D-9985-1CF25F53ED61}" v="2" dt="2023-02-27T14:34:33.0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264c5d9f9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a264c5d9f9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0" name="Google Shape;100;ga264c5d9f9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extLst>
      <p:ext uri="{BB962C8B-B14F-4D97-AF65-F5344CB8AC3E}">
        <p14:creationId xmlns:p14="http://schemas.microsoft.com/office/powerpoint/2010/main" val="181849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264c5d9f9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a264c5d9f9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1" name="Google Shape;171;ga264c5d9f9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264c5d9f9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a264c5d9f9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9" name="Google Shape;179;ga264c5d9f9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264c5d9f9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a264c5d9f9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5" name="Google Shape;185;ga264c5d9f9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264c5d9f9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a264c5d9f9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7" name="Google Shape;197;ga264c5d9f9_0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264c5d9f9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a264c5d9f9_0_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7" name="Google Shape;237;ga264c5d9f9_0_1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264c5d9f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a264c5d9f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4" name="Google Shape;254;ga264c5d9f9_0_1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264c5d9f9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a264c5d9f9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0" name="Google Shape;260;ga264c5d9f9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264c5d9f9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a264c5d9f9_0_2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9" name="Google Shape;269;ga264c5d9f9_0_2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264c5d9f9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a264c5d9f9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5" name="Google Shape;275;ga264c5d9f9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3" name="Google Shape;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64c5d9f9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a264c5d9f9_0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4" name="Google Shape;284;ga264c5d9f9_0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264c5d9f9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a264c5d9f9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7" name="Google Shape;307;ga264c5d9f9_0_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264c5d9f9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a264c5d9f9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3" name="Google Shape;293;ga264c5d9f9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264c5d9f9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a264c5d9f9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0" name="Google Shape;300;ga264c5d9f9_0_2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264c5d9f9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a264c5d9f9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7" name="Google Shape;317;ga264c5d9f9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264c5d9f9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a264c5d9f9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4" name="Google Shape;334;ga264c5d9f9_0_2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264c5d9f9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a264c5d9f9_0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3" name="Google Shape;323;ga264c5d9f9_0_2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271b82ba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a271b82ba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9" name="Google Shape;349;ga271b82bae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264c5d9f9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a264c5d9f9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1" name="Google Shape;341;ga264c5d9f9_0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271b82ba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a271b82ba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1" name="Google Shape;361;ga271b82ba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8" name="Google Shape;1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extLst>
      <p:ext uri="{BB962C8B-B14F-4D97-AF65-F5344CB8AC3E}">
        <p14:creationId xmlns:p14="http://schemas.microsoft.com/office/powerpoint/2010/main" val="763866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264c5d9f9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a264c5d9f9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7" name="Google Shape;317;ga264c5d9f9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43</a:t>
            </a:fld>
            <a:endParaRPr/>
          </a:p>
        </p:txBody>
      </p:sp>
    </p:spTree>
    <p:extLst>
      <p:ext uri="{BB962C8B-B14F-4D97-AF65-F5344CB8AC3E}">
        <p14:creationId xmlns:p14="http://schemas.microsoft.com/office/powerpoint/2010/main" val="3144592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264c5d9f9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a264c5d9f9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7" name="Google Shape;317;ga264c5d9f9_0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extLst>
      <p:ext uri="{BB962C8B-B14F-4D97-AF65-F5344CB8AC3E}">
        <p14:creationId xmlns:p14="http://schemas.microsoft.com/office/powerpoint/2010/main" val="1245026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64c5d9f9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a264c5d9f9_0_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0" name="Google Shape;370;ga264c5d9f9_0_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264c5d9f9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a264c5d9f9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3" name="Google Shape;123;ga264c5d9f9_0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264c5d9f9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a264c5d9f9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1" name="Google Shape;131;ga264c5d9f9_0_3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extLst>
      <p:ext uri="{BB962C8B-B14F-4D97-AF65-F5344CB8AC3E}">
        <p14:creationId xmlns:p14="http://schemas.microsoft.com/office/powerpoint/2010/main" val="2917632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d68aded5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ad68aded5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 name="Google Shape;143;gad68aded5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264c5d9f9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a264c5d9f9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9" name="Google Shape;149;ga264c5d9f9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264c5d9f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a264c5d9f9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0" name="Google Shape;160;ga264c5d9f9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264c5d9f9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a264c5d9f9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0" name="Google Shape;100;ga264c5d9f9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extLst>
      <p:ext uri="{BB962C8B-B14F-4D97-AF65-F5344CB8AC3E}">
        <p14:creationId xmlns:p14="http://schemas.microsoft.com/office/powerpoint/2010/main" val="3528795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5" name="Google Shape;2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youtube.com/watch?v=gJEzuYynaiw"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hyperlink" Target="https://missinglink.ai/guides/neural-network-concepts/7-types-neural-network-activation-functions-right/"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2.gif"/><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Deep Learning - Introduction</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34238" y="124976"/>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Cómo se construye un modelo en DL</a:t>
            </a:r>
            <a:endParaRPr lang="es-ES"/>
          </a:p>
        </p:txBody>
      </p:sp>
      <p:sp>
        <p:nvSpPr>
          <p:cNvPr id="3" name="Rectángulo 2">
            <a:extLst>
              <a:ext uri="{FF2B5EF4-FFF2-40B4-BE49-F238E27FC236}">
                <a16:creationId xmlns:a16="http://schemas.microsoft.com/office/drawing/2014/main" id="{D7D85B7E-C447-93F7-4A5B-3E89B7F494DB}"/>
              </a:ext>
            </a:extLst>
          </p:cNvPr>
          <p:cNvSpPr/>
          <p:nvPr/>
        </p:nvSpPr>
        <p:spPr>
          <a:xfrm>
            <a:off x="153399" y="1671875"/>
            <a:ext cx="3638333" cy="1090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a:t>Deep </a:t>
            </a:r>
            <a:r>
              <a:rPr lang="es-ES" sz="3600" err="1"/>
              <a:t>Learning</a:t>
            </a:r>
            <a:endParaRPr lang="es-ES" sz="3600"/>
          </a:p>
        </p:txBody>
      </p:sp>
      <p:sp>
        <p:nvSpPr>
          <p:cNvPr id="4" name="Rectángulo 3">
            <a:extLst>
              <a:ext uri="{FF2B5EF4-FFF2-40B4-BE49-F238E27FC236}">
                <a16:creationId xmlns:a16="http://schemas.microsoft.com/office/drawing/2014/main" id="{00658C21-DD15-57DB-B6C0-66BE71AD6FB9}"/>
              </a:ext>
            </a:extLst>
          </p:cNvPr>
          <p:cNvSpPr/>
          <p:nvPr/>
        </p:nvSpPr>
        <p:spPr>
          <a:xfrm>
            <a:off x="4127727" y="1923096"/>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5" name="Rectángulo 4">
            <a:extLst>
              <a:ext uri="{FF2B5EF4-FFF2-40B4-BE49-F238E27FC236}">
                <a16:creationId xmlns:a16="http://schemas.microsoft.com/office/drawing/2014/main" id="{8C6ABEE9-00E1-AA81-9871-BDA8341CB932}"/>
              </a:ext>
            </a:extLst>
          </p:cNvPr>
          <p:cNvSpPr/>
          <p:nvPr/>
        </p:nvSpPr>
        <p:spPr>
          <a:xfrm>
            <a:off x="4337934" y="2182874"/>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567E5E6D-AC53-92CD-B586-1C5E5316C721}"/>
              </a:ext>
            </a:extLst>
          </p:cNvPr>
          <p:cNvSpPr/>
          <p:nvPr/>
        </p:nvSpPr>
        <p:spPr>
          <a:xfrm>
            <a:off x="6557874" y="5841467"/>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sp>
        <p:nvSpPr>
          <p:cNvPr id="27" name="CuadroTexto 26">
            <a:extLst>
              <a:ext uri="{FF2B5EF4-FFF2-40B4-BE49-F238E27FC236}">
                <a16:creationId xmlns:a16="http://schemas.microsoft.com/office/drawing/2014/main" id="{301CA9DE-5A54-A4B6-C846-F7652AFFAE4A}"/>
              </a:ext>
            </a:extLst>
          </p:cNvPr>
          <p:cNvSpPr txBox="1"/>
          <p:nvPr/>
        </p:nvSpPr>
        <p:spPr>
          <a:xfrm>
            <a:off x="296391" y="6095075"/>
            <a:ext cx="4855779" cy="400110"/>
          </a:xfrm>
          <a:prstGeom prst="rect">
            <a:avLst/>
          </a:prstGeom>
          <a:noFill/>
        </p:spPr>
        <p:txBody>
          <a:bodyPr wrap="square" rtlCol="0">
            <a:spAutoFit/>
          </a:bodyPr>
          <a:lstStyle/>
          <a:p>
            <a:r>
              <a:rPr lang="es-ES" sz="2000">
                <a:solidFill>
                  <a:schemeClr val="bg1"/>
                </a:solidFill>
              </a:rPr>
              <a:t>Salida Esperada (</a:t>
            </a:r>
            <a:r>
              <a:rPr lang="es-ES" sz="2000" err="1">
                <a:solidFill>
                  <a:schemeClr val="bg1"/>
                </a:solidFill>
              </a:rPr>
              <a:t>y_train</a:t>
            </a:r>
            <a:r>
              <a:rPr lang="es-ES" sz="2000">
                <a:solidFill>
                  <a:schemeClr val="bg1"/>
                </a:solidFill>
              </a:rPr>
              <a:t>)</a:t>
            </a:r>
          </a:p>
        </p:txBody>
      </p:sp>
      <p:cxnSp>
        <p:nvCxnSpPr>
          <p:cNvPr id="28" name="Conector recto de flecha 27">
            <a:extLst>
              <a:ext uri="{FF2B5EF4-FFF2-40B4-BE49-F238E27FC236}">
                <a16:creationId xmlns:a16="http://schemas.microsoft.com/office/drawing/2014/main" id="{62FD4BB4-E8B3-5942-9402-06CA040A5305}"/>
              </a:ext>
            </a:extLst>
          </p:cNvPr>
          <p:cNvCxnSpPr>
            <a:cxnSpLocks/>
            <a:endCxn id="30" idx="1"/>
          </p:cNvCxnSpPr>
          <p:nvPr/>
        </p:nvCxnSpPr>
        <p:spPr>
          <a:xfrm>
            <a:off x="2694277" y="3671447"/>
            <a:ext cx="1807366" cy="56579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D4FC2AD-7FFF-D5B0-CC89-E67FABF2199B}"/>
              </a:ext>
            </a:extLst>
          </p:cNvPr>
          <p:cNvSpPr txBox="1"/>
          <p:nvPr/>
        </p:nvSpPr>
        <p:spPr>
          <a:xfrm>
            <a:off x="978630" y="2917076"/>
            <a:ext cx="4855779" cy="400110"/>
          </a:xfrm>
          <a:prstGeom prst="rect">
            <a:avLst/>
          </a:prstGeom>
          <a:noFill/>
        </p:spPr>
        <p:txBody>
          <a:bodyPr wrap="square" rtlCol="0">
            <a:spAutoFit/>
          </a:bodyPr>
          <a:lstStyle/>
          <a:p>
            <a:r>
              <a:rPr lang="es-ES" sz="2000" err="1">
                <a:solidFill>
                  <a:schemeClr val="bg1"/>
                </a:solidFill>
              </a:rPr>
              <a:t>Dataset</a:t>
            </a:r>
            <a:r>
              <a:rPr lang="es-ES" sz="2000">
                <a:solidFill>
                  <a:schemeClr val="bg1"/>
                </a:solidFill>
              </a:rPr>
              <a:t> entrada (</a:t>
            </a:r>
            <a:r>
              <a:rPr lang="es-ES" sz="2000" err="1">
                <a:solidFill>
                  <a:schemeClr val="bg1"/>
                </a:solidFill>
              </a:rPr>
              <a:t>X_train</a:t>
            </a:r>
            <a:r>
              <a:rPr lang="es-ES" sz="2000">
                <a:solidFill>
                  <a:schemeClr val="bg1"/>
                </a:solidFill>
              </a:rPr>
              <a:t>)</a:t>
            </a:r>
          </a:p>
        </p:txBody>
      </p:sp>
      <p:sp>
        <p:nvSpPr>
          <p:cNvPr id="30" name="Rectángulo 29">
            <a:extLst>
              <a:ext uri="{FF2B5EF4-FFF2-40B4-BE49-F238E27FC236}">
                <a16:creationId xmlns:a16="http://schemas.microsoft.com/office/drawing/2014/main" id="{A6CB9A20-85AE-9455-F0FE-27E0A6A7A647}"/>
              </a:ext>
            </a:extLst>
          </p:cNvPr>
          <p:cNvSpPr/>
          <p:nvPr/>
        </p:nvSpPr>
        <p:spPr>
          <a:xfrm>
            <a:off x="4501643" y="3911143"/>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cxnSp>
        <p:nvCxnSpPr>
          <p:cNvPr id="33" name="Conector recto de flecha 32">
            <a:extLst>
              <a:ext uri="{FF2B5EF4-FFF2-40B4-BE49-F238E27FC236}">
                <a16:creationId xmlns:a16="http://schemas.microsoft.com/office/drawing/2014/main" id="{9171D798-C40C-C06E-EDBA-9386DBA29DF3}"/>
              </a:ext>
            </a:extLst>
          </p:cNvPr>
          <p:cNvCxnSpPr>
            <a:cxnSpLocks/>
          </p:cNvCxnSpPr>
          <p:nvPr/>
        </p:nvCxnSpPr>
        <p:spPr>
          <a:xfrm>
            <a:off x="3521920" y="6295130"/>
            <a:ext cx="3206866"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AC23E559-B65B-B35D-8F4C-5DD34819424E}"/>
              </a:ext>
            </a:extLst>
          </p:cNvPr>
          <p:cNvCxnSpPr>
            <a:cxnSpLocks/>
          </p:cNvCxnSpPr>
          <p:nvPr/>
        </p:nvCxnSpPr>
        <p:spPr>
          <a:xfrm>
            <a:off x="7987281" y="6165899"/>
            <a:ext cx="82396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1" name="Google Shape;166;ga264c5d9f9_0_31">
            <a:extLst>
              <a:ext uri="{FF2B5EF4-FFF2-40B4-BE49-F238E27FC236}">
                <a16:creationId xmlns:a16="http://schemas.microsoft.com/office/drawing/2014/main" id="{BC66C865-28AE-5D6F-F11F-84399BA7CF1E}"/>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92878" y="4198127"/>
            <a:ext cx="1056795" cy="705143"/>
          </a:xfrm>
          <a:prstGeom prst="rect">
            <a:avLst/>
          </a:prstGeom>
          <a:noFill/>
          <a:ln>
            <a:noFill/>
          </a:ln>
        </p:spPr>
      </p:pic>
      <p:pic>
        <p:nvPicPr>
          <p:cNvPr id="42" name="Imagen 41">
            <a:extLst>
              <a:ext uri="{FF2B5EF4-FFF2-40B4-BE49-F238E27FC236}">
                <a16:creationId xmlns:a16="http://schemas.microsoft.com/office/drawing/2014/main" id="{E20CE3D2-DD15-9E70-0193-A871904782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8359" y="3324434"/>
            <a:ext cx="519528" cy="694026"/>
          </a:xfrm>
          <a:prstGeom prst="rect">
            <a:avLst/>
          </a:prstGeom>
        </p:spPr>
      </p:pic>
      <p:pic>
        <p:nvPicPr>
          <p:cNvPr id="43" name="Imagen 42">
            <a:extLst>
              <a:ext uri="{FF2B5EF4-FFF2-40B4-BE49-F238E27FC236}">
                <a16:creationId xmlns:a16="http://schemas.microsoft.com/office/drawing/2014/main" id="{17FD6851-C610-1E24-D7F2-728663A129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1208" y="4204156"/>
            <a:ext cx="530105" cy="708157"/>
          </a:xfrm>
          <a:prstGeom prst="rect">
            <a:avLst/>
          </a:prstGeom>
        </p:spPr>
      </p:pic>
      <p:pic>
        <p:nvPicPr>
          <p:cNvPr id="44" name="Imagen 43">
            <a:extLst>
              <a:ext uri="{FF2B5EF4-FFF2-40B4-BE49-F238E27FC236}">
                <a16:creationId xmlns:a16="http://schemas.microsoft.com/office/drawing/2014/main" id="{E36EA9E6-8576-116B-3288-CF76C938C3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5531" y="4314968"/>
            <a:ext cx="545840" cy="708157"/>
          </a:xfrm>
          <a:prstGeom prst="rect">
            <a:avLst/>
          </a:prstGeom>
        </p:spPr>
      </p:pic>
      <p:pic>
        <p:nvPicPr>
          <p:cNvPr id="45" name="Imagen 44">
            <a:extLst>
              <a:ext uri="{FF2B5EF4-FFF2-40B4-BE49-F238E27FC236}">
                <a16:creationId xmlns:a16="http://schemas.microsoft.com/office/drawing/2014/main" id="{3F38D6F7-A344-4E2D-E681-F5F85528D0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4172" y="4462611"/>
            <a:ext cx="530105" cy="708157"/>
          </a:xfrm>
          <a:prstGeom prst="rect">
            <a:avLst/>
          </a:prstGeom>
        </p:spPr>
      </p:pic>
      <p:cxnSp>
        <p:nvCxnSpPr>
          <p:cNvPr id="46" name="Conector recto de flecha 45">
            <a:extLst>
              <a:ext uri="{FF2B5EF4-FFF2-40B4-BE49-F238E27FC236}">
                <a16:creationId xmlns:a16="http://schemas.microsoft.com/office/drawing/2014/main" id="{5B897A9E-2E95-D692-D8AF-335F0F6B5608}"/>
              </a:ext>
            </a:extLst>
          </p:cNvPr>
          <p:cNvCxnSpPr>
            <a:cxnSpLocks/>
          </p:cNvCxnSpPr>
          <p:nvPr/>
        </p:nvCxnSpPr>
        <p:spPr>
          <a:xfrm>
            <a:off x="1231128" y="4558234"/>
            <a:ext cx="56068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686F0EED-5233-8041-0872-6FEF133EA89D}"/>
              </a:ext>
            </a:extLst>
          </p:cNvPr>
          <p:cNvSpPr txBox="1"/>
          <p:nvPr/>
        </p:nvSpPr>
        <p:spPr>
          <a:xfrm>
            <a:off x="45416" y="5272420"/>
            <a:ext cx="2334341" cy="738664"/>
          </a:xfrm>
          <a:prstGeom prst="rect">
            <a:avLst/>
          </a:prstGeom>
          <a:noFill/>
        </p:spPr>
        <p:txBody>
          <a:bodyPr wrap="square" rtlCol="0">
            <a:spAutoFit/>
          </a:bodyPr>
          <a:lstStyle/>
          <a:p>
            <a:r>
              <a:rPr lang="es-ES" i="1">
                <a:solidFill>
                  <a:schemeClr val="bg1"/>
                </a:solidFill>
              </a:rPr>
              <a:t>Era inevitable, el olor de las almendras amargas le recordaba siempre</a:t>
            </a:r>
          </a:p>
        </p:txBody>
      </p:sp>
      <p:cxnSp>
        <p:nvCxnSpPr>
          <p:cNvPr id="48" name="Conector recto de flecha 47">
            <a:extLst>
              <a:ext uri="{FF2B5EF4-FFF2-40B4-BE49-F238E27FC236}">
                <a16:creationId xmlns:a16="http://schemas.microsoft.com/office/drawing/2014/main" id="{0E3CE0D4-025E-CB43-7B27-B2A5971EF57A}"/>
              </a:ext>
            </a:extLst>
          </p:cNvPr>
          <p:cNvCxnSpPr>
            <a:cxnSpLocks/>
          </p:cNvCxnSpPr>
          <p:nvPr/>
        </p:nvCxnSpPr>
        <p:spPr>
          <a:xfrm>
            <a:off x="2293015" y="5643752"/>
            <a:ext cx="56068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311738E5-0F94-AD7F-311B-70C45FE5D9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37104" y="5272420"/>
            <a:ext cx="519528" cy="694026"/>
          </a:xfrm>
          <a:prstGeom prst="rect">
            <a:avLst/>
          </a:prstGeom>
        </p:spPr>
      </p:pic>
      <p:cxnSp>
        <p:nvCxnSpPr>
          <p:cNvPr id="51" name="Conector recto de flecha 50">
            <a:extLst>
              <a:ext uri="{FF2B5EF4-FFF2-40B4-BE49-F238E27FC236}">
                <a16:creationId xmlns:a16="http://schemas.microsoft.com/office/drawing/2014/main" id="{1295B928-741D-2EC4-79F6-4A97380629A7}"/>
              </a:ext>
            </a:extLst>
          </p:cNvPr>
          <p:cNvCxnSpPr>
            <a:cxnSpLocks/>
          </p:cNvCxnSpPr>
          <p:nvPr/>
        </p:nvCxnSpPr>
        <p:spPr>
          <a:xfrm flipV="1">
            <a:off x="2824886" y="4388376"/>
            <a:ext cx="1699953" cy="22009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49759261-3A8D-62C0-26B6-9FDEF94CC685}"/>
              </a:ext>
            </a:extLst>
          </p:cNvPr>
          <p:cNvCxnSpPr>
            <a:cxnSpLocks/>
          </p:cNvCxnSpPr>
          <p:nvPr/>
        </p:nvCxnSpPr>
        <p:spPr>
          <a:xfrm flipV="1">
            <a:off x="3560854" y="4496915"/>
            <a:ext cx="993431" cy="106588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redondeado 56">
            <a:extLst>
              <a:ext uri="{FF2B5EF4-FFF2-40B4-BE49-F238E27FC236}">
                <a16:creationId xmlns:a16="http://schemas.microsoft.com/office/drawing/2014/main" id="{10CFA51C-755F-B767-46D3-0B2BC5F884B8}"/>
              </a:ext>
            </a:extLst>
          </p:cNvPr>
          <p:cNvSpPr/>
          <p:nvPr/>
        </p:nvSpPr>
        <p:spPr>
          <a:xfrm>
            <a:off x="5652904" y="4838467"/>
            <a:ext cx="1820152"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Rectángulo redondeado 57">
            <a:extLst>
              <a:ext uri="{FF2B5EF4-FFF2-40B4-BE49-F238E27FC236}">
                <a16:creationId xmlns:a16="http://schemas.microsoft.com/office/drawing/2014/main" id="{6DFB65F2-6690-D3E8-7371-DF09BBED47CC}"/>
              </a:ext>
            </a:extLst>
          </p:cNvPr>
          <p:cNvSpPr/>
          <p:nvPr/>
        </p:nvSpPr>
        <p:spPr>
          <a:xfrm>
            <a:off x="6613373" y="3813427"/>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redondeado 58">
            <a:extLst>
              <a:ext uri="{FF2B5EF4-FFF2-40B4-BE49-F238E27FC236}">
                <a16:creationId xmlns:a16="http://schemas.microsoft.com/office/drawing/2014/main" id="{9DE9D0F4-5149-5D77-2B89-0692E5B154F7}"/>
              </a:ext>
            </a:extLst>
          </p:cNvPr>
          <p:cNvSpPr/>
          <p:nvPr/>
        </p:nvSpPr>
        <p:spPr>
          <a:xfrm>
            <a:off x="5667694" y="4317104"/>
            <a:ext cx="890180"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redondeado 59">
            <a:extLst>
              <a:ext uri="{FF2B5EF4-FFF2-40B4-BE49-F238E27FC236}">
                <a16:creationId xmlns:a16="http://schemas.microsoft.com/office/drawing/2014/main" id="{7FC26810-DC16-869F-3E7D-31964E77599C}"/>
              </a:ext>
            </a:extLst>
          </p:cNvPr>
          <p:cNvSpPr/>
          <p:nvPr/>
        </p:nvSpPr>
        <p:spPr>
          <a:xfrm>
            <a:off x="6613373" y="3265779"/>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redondeado 60">
            <a:extLst>
              <a:ext uri="{FF2B5EF4-FFF2-40B4-BE49-F238E27FC236}">
                <a16:creationId xmlns:a16="http://schemas.microsoft.com/office/drawing/2014/main" id="{CED49062-BE73-04E1-D835-F7496C67BE0F}"/>
              </a:ext>
            </a:extLst>
          </p:cNvPr>
          <p:cNvSpPr/>
          <p:nvPr/>
        </p:nvSpPr>
        <p:spPr>
          <a:xfrm>
            <a:off x="5652903" y="2715148"/>
            <a:ext cx="1781345"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3" name="Conector angular 62">
            <a:extLst>
              <a:ext uri="{FF2B5EF4-FFF2-40B4-BE49-F238E27FC236}">
                <a16:creationId xmlns:a16="http://schemas.microsoft.com/office/drawing/2014/main" id="{39235312-5A50-C137-5C54-93A9A81F6C7B}"/>
              </a:ext>
            </a:extLst>
          </p:cNvPr>
          <p:cNvCxnSpPr>
            <a:stCxn id="30" idx="2"/>
            <a:endCxn id="57" idx="2"/>
          </p:cNvCxnSpPr>
          <p:nvPr/>
        </p:nvCxnSpPr>
        <p:spPr>
          <a:xfrm rot="16200000" flipH="1">
            <a:off x="5422207" y="4164881"/>
            <a:ext cx="742320" cy="1539225"/>
          </a:xfrm>
          <a:prstGeom prst="bentConnector3">
            <a:avLst>
              <a:gd name="adj1" fmla="val 1307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A308C398-F183-66D3-AAC3-AE21C3CAF99B}"/>
              </a:ext>
            </a:extLst>
          </p:cNvPr>
          <p:cNvCxnSpPr>
            <a:cxnSpLocks/>
            <a:endCxn id="58" idx="2"/>
          </p:cNvCxnSpPr>
          <p:nvPr/>
        </p:nvCxnSpPr>
        <p:spPr>
          <a:xfrm flipV="1">
            <a:off x="7043215" y="4280614"/>
            <a:ext cx="0" cy="50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1D96AACC-0D85-AE7E-CBD2-8074AD242E8C}"/>
              </a:ext>
            </a:extLst>
          </p:cNvPr>
          <p:cNvCxnSpPr>
            <a:cxnSpLocks/>
          </p:cNvCxnSpPr>
          <p:nvPr/>
        </p:nvCxnSpPr>
        <p:spPr>
          <a:xfrm flipV="1">
            <a:off x="7043215" y="3622344"/>
            <a:ext cx="0" cy="2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88894A6D-0D6F-C02C-CF7D-E3587F29D2C9}"/>
              </a:ext>
            </a:extLst>
          </p:cNvPr>
          <p:cNvCxnSpPr>
            <a:cxnSpLocks/>
          </p:cNvCxnSpPr>
          <p:nvPr/>
        </p:nvCxnSpPr>
        <p:spPr>
          <a:xfrm flipV="1">
            <a:off x="6132934" y="3182335"/>
            <a:ext cx="0" cy="115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A3A2031F-00B9-7914-ACC9-6CB1A14FC505}"/>
              </a:ext>
            </a:extLst>
          </p:cNvPr>
          <p:cNvCxnSpPr>
            <a:cxnSpLocks/>
          </p:cNvCxnSpPr>
          <p:nvPr/>
        </p:nvCxnSpPr>
        <p:spPr>
          <a:xfrm flipV="1">
            <a:off x="6141040" y="4634998"/>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E77E5DC-C0BF-C8FE-D264-9B48FB97290E}"/>
              </a:ext>
            </a:extLst>
          </p:cNvPr>
          <p:cNvCxnSpPr>
            <a:cxnSpLocks/>
          </p:cNvCxnSpPr>
          <p:nvPr/>
        </p:nvCxnSpPr>
        <p:spPr>
          <a:xfrm flipV="1">
            <a:off x="7034713" y="3127121"/>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angular 71">
            <a:extLst>
              <a:ext uri="{FF2B5EF4-FFF2-40B4-BE49-F238E27FC236}">
                <a16:creationId xmlns:a16="http://schemas.microsoft.com/office/drawing/2014/main" id="{4FE28093-6F18-71D8-7FCF-3683B9806B67}"/>
              </a:ext>
            </a:extLst>
          </p:cNvPr>
          <p:cNvCxnSpPr>
            <a:cxnSpLocks/>
            <a:stCxn id="61" idx="0"/>
          </p:cNvCxnSpPr>
          <p:nvPr/>
        </p:nvCxnSpPr>
        <p:spPr>
          <a:xfrm rot="16200000" flipH="1">
            <a:off x="5631799" y="3626925"/>
            <a:ext cx="3126320" cy="1302767"/>
          </a:xfrm>
          <a:prstGeom prst="bentConnector3">
            <a:avLst>
              <a:gd name="adj1" fmla="val -73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460671FC-95FE-DE14-2A33-DF26486B4C18}"/>
              </a:ext>
            </a:extLst>
          </p:cNvPr>
          <p:cNvCxnSpPr>
            <a:cxnSpLocks/>
          </p:cNvCxnSpPr>
          <p:nvPr/>
        </p:nvCxnSpPr>
        <p:spPr>
          <a:xfrm flipH="1" flipV="1">
            <a:off x="7315196" y="2917076"/>
            <a:ext cx="308919" cy="292439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F07342F5-D155-7CA6-AD04-FC38F716450C}"/>
              </a:ext>
            </a:extLst>
          </p:cNvPr>
          <p:cNvCxnSpPr>
            <a:cxnSpLocks/>
          </p:cNvCxnSpPr>
          <p:nvPr/>
        </p:nvCxnSpPr>
        <p:spPr>
          <a:xfrm flipH="1" flipV="1">
            <a:off x="7203985" y="3429000"/>
            <a:ext cx="420130" cy="241246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59BB1B0C-5AEA-825C-48EF-E60FFD8E5839}"/>
              </a:ext>
            </a:extLst>
          </p:cNvPr>
          <p:cNvCxnSpPr>
            <a:cxnSpLocks/>
          </p:cNvCxnSpPr>
          <p:nvPr/>
        </p:nvCxnSpPr>
        <p:spPr>
          <a:xfrm flipH="1" flipV="1">
            <a:off x="7203985" y="4018460"/>
            <a:ext cx="420130" cy="182300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CCAB8EC0-69B0-DDDE-36C0-3577A23FFA9D}"/>
              </a:ext>
            </a:extLst>
          </p:cNvPr>
          <p:cNvCxnSpPr>
            <a:cxnSpLocks/>
          </p:cNvCxnSpPr>
          <p:nvPr/>
        </p:nvCxnSpPr>
        <p:spPr>
          <a:xfrm flipH="1" flipV="1">
            <a:off x="6339012" y="4422275"/>
            <a:ext cx="1285103" cy="141919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707F09DE-EC14-FF3C-83A2-DE8EFFA7BD00}"/>
              </a:ext>
            </a:extLst>
          </p:cNvPr>
          <p:cNvCxnSpPr>
            <a:cxnSpLocks/>
          </p:cNvCxnSpPr>
          <p:nvPr/>
        </p:nvCxnSpPr>
        <p:spPr>
          <a:xfrm flipH="1" flipV="1">
            <a:off x="7069897" y="4909837"/>
            <a:ext cx="519268" cy="8683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546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34238" y="124976"/>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Cómo se construye un modelo en DL</a:t>
            </a:r>
            <a:endParaRPr lang="es-ES"/>
          </a:p>
        </p:txBody>
      </p:sp>
      <p:sp>
        <p:nvSpPr>
          <p:cNvPr id="3" name="Rectángulo 2">
            <a:extLst>
              <a:ext uri="{FF2B5EF4-FFF2-40B4-BE49-F238E27FC236}">
                <a16:creationId xmlns:a16="http://schemas.microsoft.com/office/drawing/2014/main" id="{D7D85B7E-C447-93F7-4A5B-3E89B7F494DB}"/>
              </a:ext>
            </a:extLst>
          </p:cNvPr>
          <p:cNvSpPr/>
          <p:nvPr/>
        </p:nvSpPr>
        <p:spPr>
          <a:xfrm>
            <a:off x="153399" y="1671875"/>
            <a:ext cx="3638333" cy="1090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a:t>Deep </a:t>
            </a:r>
            <a:r>
              <a:rPr lang="es-ES" sz="3600" err="1"/>
              <a:t>Learning</a:t>
            </a:r>
            <a:endParaRPr lang="es-ES" sz="3600"/>
          </a:p>
        </p:txBody>
      </p:sp>
      <p:sp>
        <p:nvSpPr>
          <p:cNvPr id="4" name="Rectángulo 3">
            <a:extLst>
              <a:ext uri="{FF2B5EF4-FFF2-40B4-BE49-F238E27FC236}">
                <a16:creationId xmlns:a16="http://schemas.microsoft.com/office/drawing/2014/main" id="{00658C21-DD15-57DB-B6C0-66BE71AD6FB9}"/>
              </a:ext>
            </a:extLst>
          </p:cNvPr>
          <p:cNvSpPr/>
          <p:nvPr/>
        </p:nvSpPr>
        <p:spPr>
          <a:xfrm>
            <a:off x="4127727" y="1923096"/>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5" name="Rectángulo 4">
            <a:extLst>
              <a:ext uri="{FF2B5EF4-FFF2-40B4-BE49-F238E27FC236}">
                <a16:creationId xmlns:a16="http://schemas.microsoft.com/office/drawing/2014/main" id="{8C6ABEE9-00E1-AA81-9871-BDA8341CB932}"/>
              </a:ext>
            </a:extLst>
          </p:cNvPr>
          <p:cNvSpPr/>
          <p:nvPr/>
        </p:nvSpPr>
        <p:spPr>
          <a:xfrm>
            <a:off x="4337934" y="2182874"/>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567E5E6D-AC53-92CD-B586-1C5E5316C721}"/>
              </a:ext>
            </a:extLst>
          </p:cNvPr>
          <p:cNvSpPr/>
          <p:nvPr/>
        </p:nvSpPr>
        <p:spPr>
          <a:xfrm>
            <a:off x="6557874" y="5841467"/>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sp>
        <p:nvSpPr>
          <p:cNvPr id="27" name="CuadroTexto 26">
            <a:extLst>
              <a:ext uri="{FF2B5EF4-FFF2-40B4-BE49-F238E27FC236}">
                <a16:creationId xmlns:a16="http://schemas.microsoft.com/office/drawing/2014/main" id="{301CA9DE-5A54-A4B6-C846-F7652AFFAE4A}"/>
              </a:ext>
            </a:extLst>
          </p:cNvPr>
          <p:cNvSpPr txBox="1"/>
          <p:nvPr/>
        </p:nvSpPr>
        <p:spPr>
          <a:xfrm>
            <a:off x="296391" y="6095075"/>
            <a:ext cx="4855779" cy="400110"/>
          </a:xfrm>
          <a:prstGeom prst="rect">
            <a:avLst/>
          </a:prstGeom>
          <a:noFill/>
        </p:spPr>
        <p:txBody>
          <a:bodyPr wrap="square" rtlCol="0">
            <a:spAutoFit/>
          </a:bodyPr>
          <a:lstStyle/>
          <a:p>
            <a:r>
              <a:rPr lang="es-ES" sz="2000">
                <a:solidFill>
                  <a:schemeClr val="bg1"/>
                </a:solidFill>
              </a:rPr>
              <a:t>Salida Esperada (</a:t>
            </a:r>
            <a:r>
              <a:rPr lang="es-ES" sz="2000" err="1">
                <a:solidFill>
                  <a:schemeClr val="bg1"/>
                </a:solidFill>
              </a:rPr>
              <a:t>y_train</a:t>
            </a:r>
            <a:r>
              <a:rPr lang="es-ES" sz="2000">
                <a:solidFill>
                  <a:schemeClr val="bg1"/>
                </a:solidFill>
              </a:rPr>
              <a:t>)</a:t>
            </a:r>
          </a:p>
        </p:txBody>
      </p:sp>
      <p:cxnSp>
        <p:nvCxnSpPr>
          <p:cNvPr id="28" name="Conector recto de flecha 27">
            <a:extLst>
              <a:ext uri="{FF2B5EF4-FFF2-40B4-BE49-F238E27FC236}">
                <a16:creationId xmlns:a16="http://schemas.microsoft.com/office/drawing/2014/main" id="{62FD4BB4-E8B3-5942-9402-06CA040A5305}"/>
              </a:ext>
            </a:extLst>
          </p:cNvPr>
          <p:cNvCxnSpPr>
            <a:cxnSpLocks/>
            <a:endCxn id="30" idx="1"/>
          </p:cNvCxnSpPr>
          <p:nvPr/>
        </p:nvCxnSpPr>
        <p:spPr>
          <a:xfrm>
            <a:off x="2694277" y="3671447"/>
            <a:ext cx="1807366" cy="56579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D4FC2AD-7FFF-D5B0-CC89-E67FABF2199B}"/>
              </a:ext>
            </a:extLst>
          </p:cNvPr>
          <p:cNvSpPr txBox="1"/>
          <p:nvPr/>
        </p:nvSpPr>
        <p:spPr>
          <a:xfrm>
            <a:off x="978630" y="2917076"/>
            <a:ext cx="4855779" cy="400110"/>
          </a:xfrm>
          <a:prstGeom prst="rect">
            <a:avLst/>
          </a:prstGeom>
          <a:noFill/>
        </p:spPr>
        <p:txBody>
          <a:bodyPr wrap="square" rtlCol="0">
            <a:spAutoFit/>
          </a:bodyPr>
          <a:lstStyle/>
          <a:p>
            <a:r>
              <a:rPr lang="es-ES" sz="2000" err="1">
                <a:solidFill>
                  <a:schemeClr val="bg1"/>
                </a:solidFill>
              </a:rPr>
              <a:t>Dataset</a:t>
            </a:r>
            <a:r>
              <a:rPr lang="es-ES" sz="2000">
                <a:solidFill>
                  <a:schemeClr val="bg1"/>
                </a:solidFill>
              </a:rPr>
              <a:t> entrada (</a:t>
            </a:r>
            <a:r>
              <a:rPr lang="es-ES" sz="2000" err="1">
                <a:solidFill>
                  <a:schemeClr val="bg1"/>
                </a:solidFill>
              </a:rPr>
              <a:t>X_train</a:t>
            </a:r>
            <a:r>
              <a:rPr lang="es-ES" sz="2000">
                <a:solidFill>
                  <a:schemeClr val="bg1"/>
                </a:solidFill>
              </a:rPr>
              <a:t>)</a:t>
            </a:r>
          </a:p>
        </p:txBody>
      </p:sp>
      <p:sp>
        <p:nvSpPr>
          <p:cNvPr id="30" name="Rectángulo 29">
            <a:extLst>
              <a:ext uri="{FF2B5EF4-FFF2-40B4-BE49-F238E27FC236}">
                <a16:creationId xmlns:a16="http://schemas.microsoft.com/office/drawing/2014/main" id="{A6CB9A20-85AE-9455-F0FE-27E0A6A7A647}"/>
              </a:ext>
            </a:extLst>
          </p:cNvPr>
          <p:cNvSpPr/>
          <p:nvPr/>
        </p:nvSpPr>
        <p:spPr>
          <a:xfrm>
            <a:off x="4501643" y="3911143"/>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cxnSp>
        <p:nvCxnSpPr>
          <p:cNvPr id="33" name="Conector recto de flecha 32">
            <a:extLst>
              <a:ext uri="{FF2B5EF4-FFF2-40B4-BE49-F238E27FC236}">
                <a16:creationId xmlns:a16="http://schemas.microsoft.com/office/drawing/2014/main" id="{9171D798-C40C-C06E-EDBA-9386DBA29DF3}"/>
              </a:ext>
            </a:extLst>
          </p:cNvPr>
          <p:cNvCxnSpPr>
            <a:cxnSpLocks/>
          </p:cNvCxnSpPr>
          <p:nvPr/>
        </p:nvCxnSpPr>
        <p:spPr>
          <a:xfrm>
            <a:off x="3521920" y="6295130"/>
            <a:ext cx="3206866"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AC23E559-B65B-B35D-8F4C-5DD34819424E}"/>
              </a:ext>
            </a:extLst>
          </p:cNvPr>
          <p:cNvCxnSpPr>
            <a:cxnSpLocks/>
          </p:cNvCxnSpPr>
          <p:nvPr/>
        </p:nvCxnSpPr>
        <p:spPr>
          <a:xfrm>
            <a:off x="7987281" y="6165899"/>
            <a:ext cx="82396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31DAB123-6E28-983B-0622-80E17D3CDFEF}"/>
              </a:ext>
            </a:extLst>
          </p:cNvPr>
          <p:cNvSpPr txBox="1"/>
          <p:nvPr/>
        </p:nvSpPr>
        <p:spPr>
          <a:xfrm>
            <a:off x="8475992" y="1381197"/>
            <a:ext cx="3571947" cy="5786199"/>
          </a:xfrm>
          <a:prstGeom prst="rect">
            <a:avLst/>
          </a:prstGeom>
          <a:noFill/>
        </p:spPr>
        <p:txBody>
          <a:bodyPr wrap="square" rtlCol="0">
            <a:spAutoFit/>
          </a:bodyPr>
          <a:lstStyle/>
          <a:p>
            <a:pPr marL="285750" indent="-285750">
              <a:buFontTx/>
              <a:buChar char="-"/>
            </a:pPr>
            <a:r>
              <a:rPr lang="es-ES" sz="1800">
                <a:solidFill>
                  <a:schemeClr val="bg1"/>
                </a:solidFill>
              </a:rPr>
              <a:t>Las principales diferencias:</a:t>
            </a:r>
          </a:p>
          <a:p>
            <a:pPr marL="285750" indent="-285750">
              <a:buClr>
                <a:schemeClr val="bg1"/>
              </a:buClr>
              <a:buFont typeface="Wingdings" pitchFamily="2" charset="2"/>
              <a:buChar char="§"/>
            </a:pPr>
            <a:r>
              <a:rPr lang="es-ES" sz="1600">
                <a:solidFill>
                  <a:schemeClr val="bg1"/>
                </a:solidFill>
              </a:rPr>
              <a:t>Aparecen unos “bloques” de construcción (denominados </a:t>
            </a:r>
            <a:r>
              <a:rPr lang="es-ES" sz="1600" b="1">
                <a:solidFill>
                  <a:srgbClr val="FFFF00"/>
                </a:solidFill>
              </a:rPr>
              <a:t>Capas</a:t>
            </a:r>
            <a:r>
              <a:rPr lang="es-ES" sz="1600">
                <a:solidFill>
                  <a:schemeClr val="bg1"/>
                </a:solidFill>
              </a:rPr>
              <a:t>) que son como ”submodelos”</a:t>
            </a:r>
          </a:p>
          <a:p>
            <a:pPr marL="285750" indent="-285750">
              <a:buClr>
                <a:schemeClr val="bg1"/>
              </a:buClr>
              <a:buFont typeface="Wingdings" pitchFamily="2" charset="2"/>
              <a:buChar char="§"/>
            </a:pPr>
            <a:r>
              <a:rPr lang="es-ES" sz="1600">
                <a:solidFill>
                  <a:schemeClr val="bg1"/>
                </a:solidFill>
              </a:rPr>
              <a:t>Cada capa tiene unos elementos internos llamados </a:t>
            </a:r>
            <a:r>
              <a:rPr lang="es-ES" sz="1600" b="1">
                <a:solidFill>
                  <a:srgbClr val="FFFF00"/>
                </a:solidFill>
              </a:rPr>
              <a:t>“neuronas” </a:t>
            </a:r>
            <a:r>
              <a:rPr lang="es-ES" sz="1600">
                <a:solidFill>
                  <a:schemeClr val="bg1"/>
                </a:solidFill>
              </a:rPr>
              <a:t>(se asimilarían a los árboles pero NO son árboles)</a:t>
            </a:r>
          </a:p>
          <a:p>
            <a:pPr marL="285750" indent="-285750">
              <a:buClr>
                <a:schemeClr val="bg1"/>
              </a:buClr>
              <a:buFont typeface="Wingdings" pitchFamily="2" charset="2"/>
              <a:buChar char="§"/>
            </a:pPr>
            <a:r>
              <a:rPr lang="es-ES" sz="1600">
                <a:solidFill>
                  <a:schemeClr val="bg1"/>
                </a:solidFill>
              </a:rPr>
              <a:t>Cada elemento de un bloque/capa se liga con los elementos del bloque anterior (con algunos o con todos) y esos enlaces tienen una etiqueta numérica (</a:t>
            </a:r>
            <a:r>
              <a:rPr lang="es-ES" sz="1600" b="1">
                <a:solidFill>
                  <a:srgbClr val="FFFF00"/>
                </a:solidFill>
              </a:rPr>
              <a:t>pesos</a:t>
            </a:r>
            <a:r>
              <a:rPr lang="es-ES" sz="1600">
                <a:solidFill>
                  <a:schemeClr val="bg1"/>
                </a:solidFill>
              </a:rPr>
              <a:t>)</a:t>
            </a:r>
          </a:p>
          <a:p>
            <a:pPr marL="285750" indent="-285750">
              <a:buClr>
                <a:schemeClr val="bg1"/>
              </a:buClr>
              <a:buFont typeface="Wingdings" pitchFamily="2" charset="2"/>
              <a:buChar char="§"/>
            </a:pPr>
            <a:r>
              <a:rPr lang="es-ES" sz="1600">
                <a:solidFill>
                  <a:schemeClr val="bg1"/>
                </a:solidFill>
              </a:rPr>
              <a:t>Aparece el concepto de </a:t>
            </a:r>
            <a:r>
              <a:rPr lang="es-ES" sz="1600" b="1">
                <a:solidFill>
                  <a:srgbClr val="FFFF00"/>
                </a:solidFill>
              </a:rPr>
              <a:t>Activación</a:t>
            </a:r>
          </a:p>
          <a:p>
            <a:pPr marL="285750" indent="-285750">
              <a:buClr>
                <a:schemeClr val="bg1"/>
              </a:buClr>
              <a:buFont typeface="Wingdings" pitchFamily="2" charset="2"/>
              <a:buChar char="§"/>
            </a:pPr>
            <a:r>
              <a:rPr lang="es-ES" sz="1600" b="1">
                <a:solidFill>
                  <a:srgbClr val="FFFF00"/>
                </a:solidFill>
              </a:rPr>
              <a:t>Decidir la arquitectura </a:t>
            </a:r>
            <a:r>
              <a:rPr lang="es-ES" sz="1600">
                <a:solidFill>
                  <a:schemeClr val="bg1"/>
                </a:solidFill>
              </a:rPr>
              <a:t>(qué capas, cómo se unen, </a:t>
            </a:r>
            <a:r>
              <a:rPr lang="es-ES" sz="1600" err="1">
                <a:solidFill>
                  <a:schemeClr val="bg1"/>
                </a:solidFill>
              </a:rPr>
              <a:t>etc</a:t>
            </a:r>
            <a:r>
              <a:rPr lang="es-ES" sz="1600">
                <a:solidFill>
                  <a:schemeClr val="bg1"/>
                </a:solidFill>
              </a:rPr>
              <a:t>) es parte de la tarea del DS, aunque </a:t>
            </a:r>
            <a:r>
              <a:rPr lang="es-ES" sz="1600" b="1">
                <a:solidFill>
                  <a:srgbClr val="FFFF00"/>
                </a:solidFill>
              </a:rPr>
              <a:t>existen preconfiguraciones</a:t>
            </a:r>
          </a:p>
          <a:p>
            <a:pPr marL="285750" indent="-285750">
              <a:buFontTx/>
              <a:buChar char="-"/>
            </a:pPr>
            <a:endParaRPr lang="es-ES" sz="1600">
              <a:solidFill>
                <a:schemeClr val="bg1"/>
              </a:solidFill>
            </a:endParaRPr>
          </a:p>
          <a:p>
            <a:pPr marL="285750" indent="-285750">
              <a:buFontTx/>
              <a:buChar char="-"/>
            </a:pPr>
            <a:endParaRPr lang="es-ES" sz="1600">
              <a:solidFill>
                <a:schemeClr val="bg1"/>
              </a:solidFill>
            </a:endParaRPr>
          </a:p>
        </p:txBody>
      </p:sp>
      <p:pic>
        <p:nvPicPr>
          <p:cNvPr id="41" name="Google Shape;166;ga264c5d9f9_0_31">
            <a:extLst>
              <a:ext uri="{FF2B5EF4-FFF2-40B4-BE49-F238E27FC236}">
                <a16:creationId xmlns:a16="http://schemas.microsoft.com/office/drawing/2014/main" id="{BC66C865-28AE-5D6F-F11F-84399BA7CF1E}"/>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92878" y="4198127"/>
            <a:ext cx="1056795" cy="705143"/>
          </a:xfrm>
          <a:prstGeom prst="rect">
            <a:avLst/>
          </a:prstGeom>
          <a:noFill/>
          <a:ln>
            <a:noFill/>
          </a:ln>
        </p:spPr>
      </p:pic>
      <p:pic>
        <p:nvPicPr>
          <p:cNvPr id="42" name="Imagen 41">
            <a:extLst>
              <a:ext uri="{FF2B5EF4-FFF2-40B4-BE49-F238E27FC236}">
                <a16:creationId xmlns:a16="http://schemas.microsoft.com/office/drawing/2014/main" id="{E20CE3D2-DD15-9E70-0193-A871904782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8359" y="3324434"/>
            <a:ext cx="519528" cy="694026"/>
          </a:xfrm>
          <a:prstGeom prst="rect">
            <a:avLst/>
          </a:prstGeom>
        </p:spPr>
      </p:pic>
      <p:pic>
        <p:nvPicPr>
          <p:cNvPr id="43" name="Imagen 42">
            <a:extLst>
              <a:ext uri="{FF2B5EF4-FFF2-40B4-BE49-F238E27FC236}">
                <a16:creationId xmlns:a16="http://schemas.microsoft.com/office/drawing/2014/main" id="{17FD6851-C610-1E24-D7F2-728663A129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1208" y="4204156"/>
            <a:ext cx="530105" cy="708157"/>
          </a:xfrm>
          <a:prstGeom prst="rect">
            <a:avLst/>
          </a:prstGeom>
        </p:spPr>
      </p:pic>
      <p:pic>
        <p:nvPicPr>
          <p:cNvPr id="44" name="Imagen 43">
            <a:extLst>
              <a:ext uri="{FF2B5EF4-FFF2-40B4-BE49-F238E27FC236}">
                <a16:creationId xmlns:a16="http://schemas.microsoft.com/office/drawing/2014/main" id="{E36EA9E6-8576-116B-3288-CF76C938C3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5531" y="4314968"/>
            <a:ext cx="545840" cy="708157"/>
          </a:xfrm>
          <a:prstGeom prst="rect">
            <a:avLst/>
          </a:prstGeom>
        </p:spPr>
      </p:pic>
      <p:pic>
        <p:nvPicPr>
          <p:cNvPr id="45" name="Imagen 44">
            <a:extLst>
              <a:ext uri="{FF2B5EF4-FFF2-40B4-BE49-F238E27FC236}">
                <a16:creationId xmlns:a16="http://schemas.microsoft.com/office/drawing/2014/main" id="{3F38D6F7-A344-4E2D-E681-F5F85528D0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4172" y="4462611"/>
            <a:ext cx="530105" cy="708157"/>
          </a:xfrm>
          <a:prstGeom prst="rect">
            <a:avLst/>
          </a:prstGeom>
        </p:spPr>
      </p:pic>
      <p:cxnSp>
        <p:nvCxnSpPr>
          <p:cNvPr id="46" name="Conector recto de flecha 45">
            <a:extLst>
              <a:ext uri="{FF2B5EF4-FFF2-40B4-BE49-F238E27FC236}">
                <a16:creationId xmlns:a16="http://schemas.microsoft.com/office/drawing/2014/main" id="{5B897A9E-2E95-D692-D8AF-335F0F6B5608}"/>
              </a:ext>
            </a:extLst>
          </p:cNvPr>
          <p:cNvCxnSpPr>
            <a:cxnSpLocks/>
          </p:cNvCxnSpPr>
          <p:nvPr/>
        </p:nvCxnSpPr>
        <p:spPr>
          <a:xfrm>
            <a:off x="1231128" y="4558234"/>
            <a:ext cx="56068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686F0EED-5233-8041-0872-6FEF133EA89D}"/>
              </a:ext>
            </a:extLst>
          </p:cNvPr>
          <p:cNvSpPr txBox="1"/>
          <p:nvPr/>
        </p:nvSpPr>
        <p:spPr>
          <a:xfrm>
            <a:off x="45416" y="5272420"/>
            <a:ext cx="2334341" cy="738664"/>
          </a:xfrm>
          <a:prstGeom prst="rect">
            <a:avLst/>
          </a:prstGeom>
          <a:noFill/>
        </p:spPr>
        <p:txBody>
          <a:bodyPr wrap="square" rtlCol="0">
            <a:spAutoFit/>
          </a:bodyPr>
          <a:lstStyle/>
          <a:p>
            <a:r>
              <a:rPr lang="es-ES" i="1">
                <a:solidFill>
                  <a:schemeClr val="bg1"/>
                </a:solidFill>
              </a:rPr>
              <a:t>Era inevitable, el olor de las almendras amargas le recordaba siempre</a:t>
            </a:r>
          </a:p>
        </p:txBody>
      </p:sp>
      <p:cxnSp>
        <p:nvCxnSpPr>
          <p:cNvPr id="48" name="Conector recto de flecha 47">
            <a:extLst>
              <a:ext uri="{FF2B5EF4-FFF2-40B4-BE49-F238E27FC236}">
                <a16:creationId xmlns:a16="http://schemas.microsoft.com/office/drawing/2014/main" id="{0E3CE0D4-025E-CB43-7B27-B2A5971EF57A}"/>
              </a:ext>
            </a:extLst>
          </p:cNvPr>
          <p:cNvCxnSpPr>
            <a:cxnSpLocks/>
          </p:cNvCxnSpPr>
          <p:nvPr/>
        </p:nvCxnSpPr>
        <p:spPr>
          <a:xfrm>
            <a:off x="2293015" y="5643752"/>
            <a:ext cx="56068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311738E5-0F94-AD7F-311B-70C45FE5D9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37104" y="5272420"/>
            <a:ext cx="519528" cy="694026"/>
          </a:xfrm>
          <a:prstGeom prst="rect">
            <a:avLst/>
          </a:prstGeom>
        </p:spPr>
      </p:pic>
      <p:cxnSp>
        <p:nvCxnSpPr>
          <p:cNvPr id="51" name="Conector recto de flecha 50">
            <a:extLst>
              <a:ext uri="{FF2B5EF4-FFF2-40B4-BE49-F238E27FC236}">
                <a16:creationId xmlns:a16="http://schemas.microsoft.com/office/drawing/2014/main" id="{1295B928-741D-2EC4-79F6-4A97380629A7}"/>
              </a:ext>
            </a:extLst>
          </p:cNvPr>
          <p:cNvCxnSpPr>
            <a:cxnSpLocks/>
          </p:cNvCxnSpPr>
          <p:nvPr/>
        </p:nvCxnSpPr>
        <p:spPr>
          <a:xfrm flipV="1">
            <a:off x="2824886" y="4388376"/>
            <a:ext cx="1699953" cy="22009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49759261-3A8D-62C0-26B6-9FDEF94CC685}"/>
              </a:ext>
            </a:extLst>
          </p:cNvPr>
          <p:cNvCxnSpPr>
            <a:cxnSpLocks/>
          </p:cNvCxnSpPr>
          <p:nvPr/>
        </p:nvCxnSpPr>
        <p:spPr>
          <a:xfrm flipV="1">
            <a:off x="3560854" y="4496915"/>
            <a:ext cx="993431" cy="106588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redondeado 56">
            <a:extLst>
              <a:ext uri="{FF2B5EF4-FFF2-40B4-BE49-F238E27FC236}">
                <a16:creationId xmlns:a16="http://schemas.microsoft.com/office/drawing/2014/main" id="{10CFA51C-755F-B767-46D3-0B2BC5F884B8}"/>
              </a:ext>
            </a:extLst>
          </p:cNvPr>
          <p:cNvSpPr/>
          <p:nvPr/>
        </p:nvSpPr>
        <p:spPr>
          <a:xfrm>
            <a:off x="5652904" y="4838467"/>
            <a:ext cx="1820152"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Input </a:t>
            </a:r>
            <a:r>
              <a:rPr lang="es-ES" b="1" err="1">
                <a:solidFill>
                  <a:schemeClr val="tx1"/>
                </a:solidFill>
              </a:rPr>
              <a:t>Layer</a:t>
            </a:r>
            <a:endParaRPr lang="es-ES" b="1">
              <a:solidFill>
                <a:schemeClr val="tx1"/>
              </a:solidFill>
            </a:endParaRPr>
          </a:p>
        </p:txBody>
      </p:sp>
      <p:sp>
        <p:nvSpPr>
          <p:cNvPr id="58" name="Rectángulo redondeado 57">
            <a:extLst>
              <a:ext uri="{FF2B5EF4-FFF2-40B4-BE49-F238E27FC236}">
                <a16:creationId xmlns:a16="http://schemas.microsoft.com/office/drawing/2014/main" id="{6DFB65F2-6690-D3E8-7371-DF09BBED47CC}"/>
              </a:ext>
            </a:extLst>
          </p:cNvPr>
          <p:cNvSpPr/>
          <p:nvPr/>
        </p:nvSpPr>
        <p:spPr>
          <a:xfrm>
            <a:off x="6613373" y="3813427"/>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redondeado 58">
            <a:extLst>
              <a:ext uri="{FF2B5EF4-FFF2-40B4-BE49-F238E27FC236}">
                <a16:creationId xmlns:a16="http://schemas.microsoft.com/office/drawing/2014/main" id="{9DE9D0F4-5149-5D77-2B89-0692E5B154F7}"/>
              </a:ext>
            </a:extLst>
          </p:cNvPr>
          <p:cNvSpPr/>
          <p:nvPr/>
        </p:nvSpPr>
        <p:spPr>
          <a:xfrm>
            <a:off x="5667694" y="4317104"/>
            <a:ext cx="890180"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redondeado 59">
            <a:extLst>
              <a:ext uri="{FF2B5EF4-FFF2-40B4-BE49-F238E27FC236}">
                <a16:creationId xmlns:a16="http://schemas.microsoft.com/office/drawing/2014/main" id="{7FC26810-DC16-869F-3E7D-31964E77599C}"/>
              </a:ext>
            </a:extLst>
          </p:cNvPr>
          <p:cNvSpPr/>
          <p:nvPr/>
        </p:nvSpPr>
        <p:spPr>
          <a:xfrm>
            <a:off x="6613373" y="3265779"/>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redondeado 60">
            <a:extLst>
              <a:ext uri="{FF2B5EF4-FFF2-40B4-BE49-F238E27FC236}">
                <a16:creationId xmlns:a16="http://schemas.microsoft.com/office/drawing/2014/main" id="{CED49062-BE73-04E1-D835-F7496C67BE0F}"/>
              </a:ext>
            </a:extLst>
          </p:cNvPr>
          <p:cNvSpPr/>
          <p:nvPr/>
        </p:nvSpPr>
        <p:spPr>
          <a:xfrm>
            <a:off x="5652903" y="2715148"/>
            <a:ext cx="1781345"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Output </a:t>
            </a:r>
            <a:r>
              <a:rPr lang="es-ES" b="1" err="1">
                <a:solidFill>
                  <a:schemeClr val="tx1"/>
                </a:solidFill>
              </a:rPr>
              <a:t>Layer</a:t>
            </a:r>
            <a:endParaRPr lang="es-ES" b="1">
              <a:solidFill>
                <a:schemeClr val="tx1"/>
              </a:solidFill>
            </a:endParaRPr>
          </a:p>
        </p:txBody>
      </p:sp>
      <p:cxnSp>
        <p:nvCxnSpPr>
          <p:cNvPr id="63" name="Conector angular 62">
            <a:extLst>
              <a:ext uri="{FF2B5EF4-FFF2-40B4-BE49-F238E27FC236}">
                <a16:creationId xmlns:a16="http://schemas.microsoft.com/office/drawing/2014/main" id="{39235312-5A50-C137-5C54-93A9A81F6C7B}"/>
              </a:ext>
            </a:extLst>
          </p:cNvPr>
          <p:cNvCxnSpPr>
            <a:stCxn id="30" idx="2"/>
            <a:endCxn id="57" idx="2"/>
          </p:cNvCxnSpPr>
          <p:nvPr/>
        </p:nvCxnSpPr>
        <p:spPr>
          <a:xfrm rot="16200000" flipH="1">
            <a:off x="5422207" y="4164881"/>
            <a:ext cx="742320" cy="1539225"/>
          </a:xfrm>
          <a:prstGeom prst="bentConnector3">
            <a:avLst>
              <a:gd name="adj1" fmla="val 1307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A308C398-F183-66D3-AAC3-AE21C3CAF99B}"/>
              </a:ext>
            </a:extLst>
          </p:cNvPr>
          <p:cNvCxnSpPr>
            <a:cxnSpLocks/>
            <a:endCxn id="58" idx="2"/>
          </p:cNvCxnSpPr>
          <p:nvPr/>
        </p:nvCxnSpPr>
        <p:spPr>
          <a:xfrm flipV="1">
            <a:off x="7043215" y="4280614"/>
            <a:ext cx="0" cy="50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1D96AACC-0D85-AE7E-CBD2-8074AD242E8C}"/>
              </a:ext>
            </a:extLst>
          </p:cNvPr>
          <p:cNvCxnSpPr>
            <a:cxnSpLocks/>
          </p:cNvCxnSpPr>
          <p:nvPr/>
        </p:nvCxnSpPr>
        <p:spPr>
          <a:xfrm flipV="1">
            <a:off x="7043215" y="3622344"/>
            <a:ext cx="0" cy="2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88894A6D-0D6F-C02C-CF7D-E3587F29D2C9}"/>
              </a:ext>
            </a:extLst>
          </p:cNvPr>
          <p:cNvCxnSpPr>
            <a:cxnSpLocks/>
          </p:cNvCxnSpPr>
          <p:nvPr/>
        </p:nvCxnSpPr>
        <p:spPr>
          <a:xfrm flipV="1">
            <a:off x="6132934" y="3182335"/>
            <a:ext cx="0" cy="115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A3A2031F-00B9-7914-ACC9-6CB1A14FC505}"/>
              </a:ext>
            </a:extLst>
          </p:cNvPr>
          <p:cNvCxnSpPr>
            <a:cxnSpLocks/>
          </p:cNvCxnSpPr>
          <p:nvPr/>
        </p:nvCxnSpPr>
        <p:spPr>
          <a:xfrm flipV="1">
            <a:off x="6141040" y="4634998"/>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E77E5DC-C0BF-C8FE-D264-9B48FB97290E}"/>
              </a:ext>
            </a:extLst>
          </p:cNvPr>
          <p:cNvCxnSpPr>
            <a:cxnSpLocks/>
          </p:cNvCxnSpPr>
          <p:nvPr/>
        </p:nvCxnSpPr>
        <p:spPr>
          <a:xfrm flipV="1">
            <a:off x="7034713" y="3127121"/>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angular 71">
            <a:extLst>
              <a:ext uri="{FF2B5EF4-FFF2-40B4-BE49-F238E27FC236}">
                <a16:creationId xmlns:a16="http://schemas.microsoft.com/office/drawing/2014/main" id="{4FE28093-6F18-71D8-7FCF-3683B9806B67}"/>
              </a:ext>
            </a:extLst>
          </p:cNvPr>
          <p:cNvCxnSpPr>
            <a:cxnSpLocks/>
            <a:stCxn id="61" idx="0"/>
          </p:cNvCxnSpPr>
          <p:nvPr/>
        </p:nvCxnSpPr>
        <p:spPr>
          <a:xfrm rot="16200000" flipH="1">
            <a:off x="5631799" y="3626925"/>
            <a:ext cx="3126320" cy="1302767"/>
          </a:xfrm>
          <a:prstGeom prst="bentConnector3">
            <a:avLst>
              <a:gd name="adj1" fmla="val -73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460671FC-95FE-DE14-2A33-DF26486B4C18}"/>
              </a:ext>
            </a:extLst>
          </p:cNvPr>
          <p:cNvCxnSpPr>
            <a:cxnSpLocks/>
          </p:cNvCxnSpPr>
          <p:nvPr/>
        </p:nvCxnSpPr>
        <p:spPr>
          <a:xfrm flipH="1" flipV="1">
            <a:off x="7315196" y="2917076"/>
            <a:ext cx="308919" cy="292439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F07342F5-D155-7CA6-AD04-FC38F716450C}"/>
              </a:ext>
            </a:extLst>
          </p:cNvPr>
          <p:cNvCxnSpPr>
            <a:cxnSpLocks/>
          </p:cNvCxnSpPr>
          <p:nvPr/>
        </p:nvCxnSpPr>
        <p:spPr>
          <a:xfrm flipH="1" flipV="1">
            <a:off x="7203985" y="3429000"/>
            <a:ext cx="420130" cy="241246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59BB1B0C-5AEA-825C-48EF-E60FFD8E5839}"/>
              </a:ext>
            </a:extLst>
          </p:cNvPr>
          <p:cNvCxnSpPr>
            <a:cxnSpLocks/>
          </p:cNvCxnSpPr>
          <p:nvPr/>
        </p:nvCxnSpPr>
        <p:spPr>
          <a:xfrm flipH="1" flipV="1">
            <a:off x="7203985" y="4018460"/>
            <a:ext cx="420130" cy="182300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CCAB8EC0-69B0-DDDE-36C0-3577A23FFA9D}"/>
              </a:ext>
            </a:extLst>
          </p:cNvPr>
          <p:cNvCxnSpPr>
            <a:cxnSpLocks/>
          </p:cNvCxnSpPr>
          <p:nvPr/>
        </p:nvCxnSpPr>
        <p:spPr>
          <a:xfrm flipH="1" flipV="1">
            <a:off x="6339012" y="4422275"/>
            <a:ext cx="1285103" cy="141919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707F09DE-EC14-FF3C-83A2-DE8EFFA7BD00}"/>
              </a:ext>
            </a:extLst>
          </p:cNvPr>
          <p:cNvCxnSpPr>
            <a:cxnSpLocks/>
          </p:cNvCxnSpPr>
          <p:nvPr/>
        </p:nvCxnSpPr>
        <p:spPr>
          <a:xfrm flipH="1" flipV="1">
            <a:off x="7069897" y="4909837"/>
            <a:ext cx="519268" cy="8683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78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34238" y="124976"/>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Una capa</a:t>
            </a:r>
            <a:r>
              <a:rPr lang="es-ES" baseline="30000">
                <a:solidFill>
                  <a:srgbClr val="FF0000"/>
                </a:solidFill>
              </a:rPr>
              <a:t>(*)</a:t>
            </a:r>
            <a:r>
              <a:rPr lang="es-ES">
                <a:solidFill>
                  <a:srgbClr val="FF0000"/>
                </a:solidFill>
              </a:rPr>
              <a:t> en DL</a:t>
            </a:r>
            <a:endParaRPr lang="es-ES"/>
          </a:p>
        </p:txBody>
      </p:sp>
      <p:pic>
        <p:nvPicPr>
          <p:cNvPr id="2" name="Imagen 1">
            <a:extLst>
              <a:ext uri="{FF2B5EF4-FFF2-40B4-BE49-F238E27FC236}">
                <a16:creationId xmlns:a16="http://schemas.microsoft.com/office/drawing/2014/main" id="{C407D5DD-7015-BCEE-119F-887858EA0F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7497" y="1346886"/>
            <a:ext cx="4695965" cy="2687209"/>
          </a:xfrm>
          <a:prstGeom prst="rect">
            <a:avLst/>
          </a:prstGeom>
        </p:spPr>
      </p:pic>
      <p:sp>
        <p:nvSpPr>
          <p:cNvPr id="7" name="Rectángulo redondeado 6">
            <a:extLst>
              <a:ext uri="{FF2B5EF4-FFF2-40B4-BE49-F238E27FC236}">
                <a16:creationId xmlns:a16="http://schemas.microsoft.com/office/drawing/2014/main" id="{63C80312-6A38-8EDC-4F2C-842F1DC945DF}"/>
              </a:ext>
            </a:extLst>
          </p:cNvPr>
          <p:cNvSpPr/>
          <p:nvPr/>
        </p:nvSpPr>
        <p:spPr>
          <a:xfrm>
            <a:off x="5615396" y="2789610"/>
            <a:ext cx="5344611" cy="131894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C04DC6F5-D3DD-BD50-A817-01859FE580CD}"/>
              </a:ext>
            </a:extLst>
          </p:cNvPr>
          <p:cNvSpPr/>
          <p:nvPr/>
        </p:nvSpPr>
        <p:spPr>
          <a:xfrm>
            <a:off x="6152305" y="3220485"/>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E2646314-1879-3AFC-F414-3F7BD6004249}"/>
              </a:ext>
            </a:extLst>
          </p:cNvPr>
          <p:cNvSpPr/>
          <p:nvPr/>
        </p:nvSpPr>
        <p:spPr>
          <a:xfrm>
            <a:off x="8113709" y="3182580"/>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FC0749D-FDF6-907F-D902-1555524329A0}"/>
              </a:ext>
            </a:extLst>
          </p:cNvPr>
          <p:cNvSpPr/>
          <p:nvPr/>
        </p:nvSpPr>
        <p:spPr>
          <a:xfrm>
            <a:off x="9027985" y="3173117"/>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A91FE99-4933-5BEC-1C94-CBB5845621BC}"/>
              </a:ext>
            </a:extLst>
          </p:cNvPr>
          <p:cNvSpPr/>
          <p:nvPr/>
        </p:nvSpPr>
        <p:spPr>
          <a:xfrm>
            <a:off x="9922714" y="3175597"/>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de flecha 14">
            <a:extLst>
              <a:ext uri="{FF2B5EF4-FFF2-40B4-BE49-F238E27FC236}">
                <a16:creationId xmlns:a16="http://schemas.microsoft.com/office/drawing/2014/main" id="{51B659E1-5AA2-7D63-CC78-FA900A6763B9}"/>
              </a:ext>
            </a:extLst>
          </p:cNvPr>
          <p:cNvCxnSpPr>
            <a:cxnSpLocks/>
          </p:cNvCxnSpPr>
          <p:nvPr/>
        </p:nvCxnSpPr>
        <p:spPr>
          <a:xfrm flipV="1">
            <a:off x="5604664" y="3858744"/>
            <a:ext cx="656353" cy="102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8AEAD259-50AE-D724-CAC2-A94DD9FD51EA}"/>
              </a:ext>
            </a:extLst>
          </p:cNvPr>
          <p:cNvCxnSpPr>
            <a:cxnSpLocks/>
          </p:cNvCxnSpPr>
          <p:nvPr/>
        </p:nvCxnSpPr>
        <p:spPr>
          <a:xfrm flipV="1">
            <a:off x="6511809" y="3937177"/>
            <a:ext cx="0" cy="1067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6CC0DBA7-5E95-5899-CDAA-903EF97C8723}"/>
              </a:ext>
            </a:extLst>
          </p:cNvPr>
          <p:cNvCxnSpPr>
            <a:cxnSpLocks/>
          </p:cNvCxnSpPr>
          <p:nvPr/>
        </p:nvCxnSpPr>
        <p:spPr>
          <a:xfrm flipH="1" flipV="1">
            <a:off x="6795779" y="3877452"/>
            <a:ext cx="531161" cy="111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51BFA32B-9191-EE92-7F24-DE4ECA9504C9}"/>
              </a:ext>
            </a:extLst>
          </p:cNvPr>
          <p:cNvCxnSpPr>
            <a:cxnSpLocks/>
          </p:cNvCxnSpPr>
          <p:nvPr/>
        </p:nvCxnSpPr>
        <p:spPr>
          <a:xfrm flipV="1">
            <a:off x="6540180" y="1904647"/>
            <a:ext cx="0" cy="97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redondeado 23">
            <a:extLst>
              <a:ext uri="{FF2B5EF4-FFF2-40B4-BE49-F238E27FC236}">
                <a16:creationId xmlns:a16="http://schemas.microsoft.com/office/drawing/2014/main" id="{9E1A07BB-E7CB-6F96-FE68-B2A912096978}"/>
              </a:ext>
            </a:extLst>
          </p:cNvPr>
          <p:cNvSpPr/>
          <p:nvPr/>
        </p:nvSpPr>
        <p:spPr>
          <a:xfrm>
            <a:off x="5732871" y="2875382"/>
            <a:ext cx="1614617" cy="297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t>FActivación</a:t>
            </a:r>
            <a:endParaRPr lang="es-ES"/>
          </a:p>
        </p:txBody>
      </p:sp>
      <p:sp>
        <p:nvSpPr>
          <p:cNvPr id="25" name="CuadroTexto 24">
            <a:extLst>
              <a:ext uri="{FF2B5EF4-FFF2-40B4-BE49-F238E27FC236}">
                <a16:creationId xmlns:a16="http://schemas.microsoft.com/office/drawing/2014/main" id="{2B0301F9-0003-756D-4BF9-D32DEDAFABCD}"/>
              </a:ext>
            </a:extLst>
          </p:cNvPr>
          <p:cNvSpPr txBox="1"/>
          <p:nvPr/>
        </p:nvSpPr>
        <p:spPr>
          <a:xfrm>
            <a:off x="7146669" y="3199057"/>
            <a:ext cx="1052350" cy="584775"/>
          </a:xfrm>
          <a:prstGeom prst="rect">
            <a:avLst/>
          </a:prstGeom>
          <a:noFill/>
        </p:spPr>
        <p:txBody>
          <a:bodyPr wrap="square" rtlCol="0">
            <a:spAutoFit/>
          </a:bodyPr>
          <a:lstStyle/>
          <a:p>
            <a:r>
              <a:rPr lang="es-ES" sz="3200" b="1"/>
              <a:t>…</a:t>
            </a:r>
          </a:p>
        </p:txBody>
      </p:sp>
      <p:sp>
        <p:nvSpPr>
          <p:cNvPr id="26" name="CuadroTexto 25">
            <a:extLst>
              <a:ext uri="{FF2B5EF4-FFF2-40B4-BE49-F238E27FC236}">
                <a16:creationId xmlns:a16="http://schemas.microsoft.com/office/drawing/2014/main" id="{F9F67477-2CB7-B12C-DA8A-8295F960B993}"/>
              </a:ext>
            </a:extLst>
          </p:cNvPr>
          <p:cNvSpPr txBox="1"/>
          <p:nvPr/>
        </p:nvSpPr>
        <p:spPr>
          <a:xfrm>
            <a:off x="396700" y="4178247"/>
            <a:ext cx="4695965" cy="707886"/>
          </a:xfrm>
          <a:prstGeom prst="rect">
            <a:avLst/>
          </a:prstGeom>
          <a:noFill/>
        </p:spPr>
        <p:txBody>
          <a:bodyPr wrap="square" rtlCol="0">
            <a:spAutoFit/>
          </a:bodyPr>
          <a:lstStyle/>
          <a:p>
            <a:r>
              <a:rPr lang="es-ES" sz="2000">
                <a:solidFill>
                  <a:schemeClr val="bg1"/>
                </a:solidFill>
              </a:rPr>
              <a:t>Lo veremos muchas veces, </a:t>
            </a:r>
            <a:r>
              <a:rPr lang="es-ES" sz="2000" err="1">
                <a:solidFill>
                  <a:schemeClr val="bg1"/>
                </a:solidFill>
              </a:rPr>
              <a:t>keep</a:t>
            </a:r>
            <a:r>
              <a:rPr lang="es-ES" sz="2000">
                <a:solidFill>
                  <a:schemeClr val="bg1"/>
                </a:solidFill>
              </a:rPr>
              <a:t> </a:t>
            </a:r>
            <a:r>
              <a:rPr lang="es-ES" sz="2000" err="1">
                <a:solidFill>
                  <a:schemeClr val="bg1"/>
                </a:solidFill>
              </a:rPr>
              <a:t>calm</a:t>
            </a:r>
            <a:r>
              <a:rPr lang="es-ES" sz="2000">
                <a:solidFill>
                  <a:schemeClr val="bg1"/>
                </a:solidFill>
              </a:rPr>
              <a:t> </a:t>
            </a:r>
            <a:r>
              <a:rPr lang="es-ES" sz="2000">
                <a:solidFill>
                  <a:schemeClr val="bg1"/>
                </a:solidFill>
                <a:sym typeface="Wingdings" pitchFamily="2" charset="2"/>
              </a:rPr>
              <a:t></a:t>
            </a:r>
            <a:endParaRPr lang="es-ES" sz="2000">
              <a:solidFill>
                <a:schemeClr val="bg1"/>
              </a:solidFill>
            </a:endParaRPr>
          </a:p>
        </p:txBody>
      </p:sp>
      <p:sp>
        <p:nvSpPr>
          <p:cNvPr id="31" name="CuadroTexto 30">
            <a:extLst>
              <a:ext uri="{FF2B5EF4-FFF2-40B4-BE49-F238E27FC236}">
                <a16:creationId xmlns:a16="http://schemas.microsoft.com/office/drawing/2014/main" id="{B57DC394-8CD3-3741-5802-9E912AC3A36C}"/>
              </a:ext>
            </a:extLst>
          </p:cNvPr>
          <p:cNvSpPr txBox="1"/>
          <p:nvPr/>
        </p:nvSpPr>
        <p:spPr>
          <a:xfrm>
            <a:off x="5225924" y="1579922"/>
            <a:ext cx="4544390" cy="307777"/>
          </a:xfrm>
          <a:prstGeom prst="rect">
            <a:avLst/>
          </a:prstGeom>
          <a:noFill/>
        </p:spPr>
        <p:txBody>
          <a:bodyPr wrap="square" rtlCol="0">
            <a:spAutoFit/>
          </a:bodyPr>
          <a:lstStyle/>
          <a:p>
            <a:r>
              <a:rPr lang="es-ES">
                <a:solidFill>
                  <a:schemeClr val="bg1"/>
                </a:solidFill>
              </a:rPr>
              <a:t>Salida = </a:t>
            </a:r>
            <a:r>
              <a:rPr lang="es-ES" err="1">
                <a:solidFill>
                  <a:schemeClr val="bg1"/>
                </a:solidFill>
              </a:rPr>
              <a:t>Factivacion</a:t>
            </a:r>
            <a:r>
              <a:rPr lang="es-ES">
                <a:solidFill>
                  <a:schemeClr val="bg1"/>
                </a:solidFill>
              </a:rPr>
              <a:t>(w1*x1 + w2*x2 +w3 *x3)</a:t>
            </a:r>
          </a:p>
        </p:txBody>
      </p:sp>
      <p:sp>
        <p:nvSpPr>
          <p:cNvPr id="32" name="CuadroTexto 31">
            <a:extLst>
              <a:ext uri="{FF2B5EF4-FFF2-40B4-BE49-F238E27FC236}">
                <a16:creationId xmlns:a16="http://schemas.microsoft.com/office/drawing/2014/main" id="{E2ED2E91-6396-F431-FD37-F03BFC56CC29}"/>
              </a:ext>
            </a:extLst>
          </p:cNvPr>
          <p:cNvSpPr txBox="1"/>
          <p:nvPr/>
        </p:nvSpPr>
        <p:spPr>
          <a:xfrm>
            <a:off x="5399464" y="4300475"/>
            <a:ext cx="762697" cy="307777"/>
          </a:xfrm>
          <a:prstGeom prst="rect">
            <a:avLst/>
          </a:prstGeom>
          <a:solidFill>
            <a:schemeClr val="bg1"/>
          </a:solidFill>
        </p:spPr>
        <p:txBody>
          <a:bodyPr wrap="square" rtlCol="0">
            <a:spAutoFit/>
          </a:bodyPr>
          <a:lstStyle/>
          <a:p>
            <a:pPr algn="ctr"/>
            <a:r>
              <a:rPr lang="es-ES"/>
              <a:t>w1</a:t>
            </a:r>
          </a:p>
        </p:txBody>
      </p:sp>
      <p:sp>
        <p:nvSpPr>
          <p:cNvPr id="34" name="CuadroTexto 33">
            <a:extLst>
              <a:ext uri="{FF2B5EF4-FFF2-40B4-BE49-F238E27FC236}">
                <a16:creationId xmlns:a16="http://schemas.microsoft.com/office/drawing/2014/main" id="{E4D474C2-5D49-6702-0E08-9D4B2EE79084}"/>
              </a:ext>
            </a:extLst>
          </p:cNvPr>
          <p:cNvSpPr txBox="1"/>
          <p:nvPr/>
        </p:nvSpPr>
        <p:spPr>
          <a:xfrm>
            <a:off x="6147050" y="4590860"/>
            <a:ext cx="762697" cy="307777"/>
          </a:xfrm>
          <a:prstGeom prst="rect">
            <a:avLst/>
          </a:prstGeom>
          <a:solidFill>
            <a:schemeClr val="bg1"/>
          </a:solidFill>
        </p:spPr>
        <p:txBody>
          <a:bodyPr wrap="square" rtlCol="0">
            <a:spAutoFit/>
          </a:bodyPr>
          <a:lstStyle/>
          <a:p>
            <a:pPr algn="ctr"/>
            <a:r>
              <a:rPr lang="es-ES"/>
              <a:t>w2</a:t>
            </a:r>
          </a:p>
        </p:txBody>
      </p:sp>
      <p:sp>
        <p:nvSpPr>
          <p:cNvPr id="35" name="CuadroTexto 34">
            <a:extLst>
              <a:ext uri="{FF2B5EF4-FFF2-40B4-BE49-F238E27FC236}">
                <a16:creationId xmlns:a16="http://schemas.microsoft.com/office/drawing/2014/main" id="{48B25785-DE6E-5FAA-8ADA-A8A38C5971D2}"/>
              </a:ext>
            </a:extLst>
          </p:cNvPr>
          <p:cNvSpPr txBox="1"/>
          <p:nvPr/>
        </p:nvSpPr>
        <p:spPr>
          <a:xfrm>
            <a:off x="6765320" y="4216105"/>
            <a:ext cx="762697" cy="307777"/>
          </a:xfrm>
          <a:prstGeom prst="rect">
            <a:avLst/>
          </a:prstGeom>
          <a:solidFill>
            <a:schemeClr val="bg1"/>
          </a:solidFill>
        </p:spPr>
        <p:txBody>
          <a:bodyPr wrap="square" rtlCol="0">
            <a:spAutoFit/>
          </a:bodyPr>
          <a:lstStyle/>
          <a:p>
            <a:pPr algn="ctr"/>
            <a:r>
              <a:rPr lang="es-ES"/>
              <a:t>w3</a:t>
            </a:r>
          </a:p>
        </p:txBody>
      </p:sp>
      <p:sp>
        <p:nvSpPr>
          <p:cNvPr id="36" name="CuadroTexto 35">
            <a:extLst>
              <a:ext uri="{FF2B5EF4-FFF2-40B4-BE49-F238E27FC236}">
                <a16:creationId xmlns:a16="http://schemas.microsoft.com/office/drawing/2014/main" id="{FC66F4A9-8452-6533-1E9F-4AC4895D096D}"/>
              </a:ext>
            </a:extLst>
          </p:cNvPr>
          <p:cNvSpPr txBox="1"/>
          <p:nvPr/>
        </p:nvSpPr>
        <p:spPr>
          <a:xfrm>
            <a:off x="9119430" y="1025653"/>
            <a:ext cx="3091226" cy="1600438"/>
          </a:xfrm>
          <a:prstGeom prst="rect">
            <a:avLst/>
          </a:prstGeom>
          <a:noFill/>
        </p:spPr>
        <p:txBody>
          <a:bodyPr wrap="square" rtlCol="0">
            <a:spAutoFit/>
          </a:bodyPr>
          <a:lstStyle/>
          <a:p>
            <a:r>
              <a:rPr lang="es-ES">
                <a:solidFill>
                  <a:schemeClr val="bg1"/>
                </a:solidFill>
              </a:rPr>
              <a:t>- w1, w2, w3 son los </a:t>
            </a:r>
            <a:r>
              <a:rPr lang="es-ES" b="1">
                <a:solidFill>
                  <a:srgbClr val="FFFF00"/>
                </a:solidFill>
              </a:rPr>
              <a:t>Pesos</a:t>
            </a:r>
          </a:p>
          <a:p>
            <a:r>
              <a:rPr lang="es-ES">
                <a:solidFill>
                  <a:schemeClr val="bg1"/>
                </a:solidFill>
              </a:rPr>
              <a:t>-</a:t>
            </a:r>
            <a:r>
              <a:rPr lang="es-ES" err="1">
                <a:solidFill>
                  <a:schemeClr val="bg1"/>
                </a:solidFill>
              </a:rPr>
              <a:t>Factivación</a:t>
            </a:r>
            <a:r>
              <a:rPr lang="es-ES">
                <a:solidFill>
                  <a:schemeClr val="bg1"/>
                </a:solidFill>
              </a:rPr>
              <a:t> es la </a:t>
            </a:r>
            <a:r>
              <a:rPr lang="es-ES" b="1">
                <a:solidFill>
                  <a:srgbClr val="FFFF00"/>
                </a:solidFill>
              </a:rPr>
              <a:t>función de activación</a:t>
            </a:r>
          </a:p>
          <a:p>
            <a:r>
              <a:rPr lang="es-ES" b="1">
                <a:solidFill>
                  <a:srgbClr val="FFFF00"/>
                </a:solidFill>
              </a:rPr>
              <a:t>- </a:t>
            </a:r>
            <a:r>
              <a:rPr lang="es-ES" b="1">
                <a:solidFill>
                  <a:schemeClr val="bg1"/>
                </a:solidFill>
              </a:rPr>
              <a:t>x1,x2,x3 son las salidas de la capa anterior (o las </a:t>
            </a:r>
            <a:r>
              <a:rPr lang="es-ES" b="1" err="1">
                <a:solidFill>
                  <a:schemeClr val="bg1"/>
                </a:solidFill>
              </a:rPr>
              <a:t>features</a:t>
            </a:r>
            <a:r>
              <a:rPr lang="es-ES" b="1">
                <a:solidFill>
                  <a:schemeClr val="bg1"/>
                </a:solidFill>
              </a:rPr>
              <a:t> de entrada en el caso de la primera capa)</a:t>
            </a:r>
          </a:p>
        </p:txBody>
      </p:sp>
      <p:sp>
        <p:nvSpPr>
          <p:cNvPr id="37" name="CuadroTexto 36">
            <a:extLst>
              <a:ext uri="{FF2B5EF4-FFF2-40B4-BE49-F238E27FC236}">
                <a16:creationId xmlns:a16="http://schemas.microsoft.com/office/drawing/2014/main" id="{EB1F2C6E-1E32-4212-632B-35E0DA64F985}"/>
              </a:ext>
            </a:extLst>
          </p:cNvPr>
          <p:cNvSpPr txBox="1"/>
          <p:nvPr/>
        </p:nvSpPr>
        <p:spPr>
          <a:xfrm>
            <a:off x="396700" y="5273278"/>
            <a:ext cx="11711147" cy="923330"/>
          </a:xfrm>
          <a:prstGeom prst="rect">
            <a:avLst/>
          </a:prstGeom>
          <a:noFill/>
        </p:spPr>
        <p:txBody>
          <a:bodyPr wrap="square" rtlCol="0">
            <a:spAutoFit/>
          </a:bodyPr>
          <a:lstStyle/>
          <a:p>
            <a:r>
              <a:rPr lang="es-ES" sz="1800">
                <a:solidFill>
                  <a:schemeClr val="bg1"/>
                </a:solidFill>
              </a:rPr>
              <a:t>- Los PESOS son PARAMETROS, son lo que se entrena, lo que elige el OPTIMIZADOR</a:t>
            </a:r>
          </a:p>
          <a:p>
            <a:r>
              <a:rPr lang="es-ES" sz="1800" b="1">
                <a:solidFill>
                  <a:schemeClr val="bg1"/>
                </a:solidFill>
              </a:rPr>
              <a:t>- </a:t>
            </a:r>
            <a:r>
              <a:rPr lang="es-ES" sz="1800">
                <a:solidFill>
                  <a:schemeClr val="bg1"/>
                </a:solidFill>
              </a:rPr>
              <a:t>La FUNCION DE ACTIVACION, el NUMERO DE NEURONAS son HIPERPARAMETROS, lo escogemos NOSOTROS</a:t>
            </a:r>
          </a:p>
        </p:txBody>
      </p:sp>
      <p:sp>
        <p:nvSpPr>
          <p:cNvPr id="40" name="CuadroTexto 39">
            <a:extLst>
              <a:ext uri="{FF2B5EF4-FFF2-40B4-BE49-F238E27FC236}">
                <a16:creationId xmlns:a16="http://schemas.microsoft.com/office/drawing/2014/main" id="{4BBCBC95-1A5B-BE62-7B22-21C85BC380E7}"/>
              </a:ext>
            </a:extLst>
          </p:cNvPr>
          <p:cNvSpPr txBox="1"/>
          <p:nvPr/>
        </p:nvSpPr>
        <p:spPr>
          <a:xfrm>
            <a:off x="6733293" y="6263897"/>
            <a:ext cx="5371554" cy="492443"/>
          </a:xfrm>
          <a:prstGeom prst="rect">
            <a:avLst/>
          </a:prstGeom>
          <a:noFill/>
        </p:spPr>
        <p:txBody>
          <a:bodyPr wrap="square" rtlCol="0">
            <a:spAutoFit/>
          </a:bodyPr>
          <a:lstStyle/>
          <a:p>
            <a:r>
              <a:rPr lang="es-ES">
                <a:solidFill>
                  <a:schemeClr val="bg1"/>
                </a:solidFill>
              </a:rPr>
              <a:t>(*) </a:t>
            </a:r>
            <a:r>
              <a:rPr lang="es-ES" sz="1100" i="1">
                <a:solidFill>
                  <a:schemeClr val="bg1"/>
                </a:solidFill>
              </a:rPr>
              <a:t>Luego veremos que hay capas que son funcionales ,que hacen normalización, aplanado, maximización, es decir que en general no tienen pesos </a:t>
            </a:r>
            <a:r>
              <a:rPr lang="es-ES" sz="1100" i="1" err="1">
                <a:solidFill>
                  <a:schemeClr val="bg1"/>
                </a:solidFill>
              </a:rPr>
              <a:t>entrenables</a:t>
            </a:r>
            <a:endParaRPr lang="es-ES" i="1">
              <a:solidFill>
                <a:schemeClr val="bg1"/>
              </a:solidFill>
            </a:endParaRPr>
          </a:p>
        </p:txBody>
      </p:sp>
    </p:spTree>
    <p:extLst>
      <p:ext uri="{BB962C8B-B14F-4D97-AF65-F5344CB8AC3E}">
        <p14:creationId xmlns:p14="http://schemas.microsoft.com/office/powerpoint/2010/main" val="794188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4">
            <a:extLst>
              <a:ext uri="{FF2B5EF4-FFF2-40B4-BE49-F238E27FC236}">
                <a16:creationId xmlns:a16="http://schemas.microsoft.com/office/drawing/2014/main" id="{6E85BEB7-259F-A72F-80A7-504BF2C5F90E}"/>
              </a:ext>
            </a:extLst>
          </p:cNvPr>
          <p:cNvSpPr txBox="1">
            <a:spLocks/>
          </p:cNvSpPr>
          <p:nvPr/>
        </p:nvSpPr>
        <p:spPr>
          <a:xfrm>
            <a:off x="480852" y="396824"/>
            <a:ext cx="11711148" cy="1325563"/>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En definitiva, ¿por qué esta ”paliza” conceptual?</a:t>
            </a:r>
            <a:endParaRPr lang="es-ES"/>
          </a:p>
        </p:txBody>
      </p:sp>
      <p:sp>
        <p:nvSpPr>
          <p:cNvPr id="5" name="CuadroTexto 4">
            <a:extLst>
              <a:ext uri="{FF2B5EF4-FFF2-40B4-BE49-F238E27FC236}">
                <a16:creationId xmlns:a16="http://schemas.microsoft.com/office/drawing/2014/main" id="{6447FA55-8EA3-24A0-C0F3-6ABEFC09504D}"/>
              </a:ext>
            </a:extLst>
          </p:cNvPr>
          <p:cNvSpPr txBox="1"/>
          <p:nvPr/>
        </p:nvSpPr>
        <p:spPr>
          <a:xfrm>
            <a:off x="1023020" y="2434281"/>
            <a:ext cx="10626812" cy="2554545"/>
          </a:xfrm>
          <a:prstGeom prst="rect">
            <a:avLst/>
          </a:prstGeom>
          <a:noFill/>
        </p:spPr>
        <p:txBody>
          <a:bodyPr wrap="square" rtlCol="0">
            <a:spAutoFit/>
          </a:bodyPr>
          <a:lstStyle/>
          <a:p>
            <a:pPr marL="342900" indent="-342900">
              <a:buFontTx/>
              <a:buChar char="-"/>
            </a:pPr>
            <a:r>
              <a:rPr lang="es-ES" sz="2000">
                <a:solidFill>
                  <a:schemeClr val="bg1"/>
                </a:solidFill>
              </a:rPr>
              <a:t>Filosóficamente no cambia nada, pero instrumentalmente:</a:t>
            </a:r>
          </a:p>
          <a:p>
            <a:pPr marL="342900" lvl="1" indent="-342900">
              <a:buFontTx/>
              <a:buChar char="-"/>
            </a:pPr>
            <a:r>
              <a:rPr lang="es-ES" sz="2000">
                <a:solidFill>
                  <a:schemeClr val="bg1"/>
                </a:solidFill>
              </a:rPr>
              <a:t>- Tendremos que diseñar la arquitectura de nuestro modelo o escoger alguna arquitectura prediseñada (la arquitectura introduce </a:t>
            </a:r>
            <a:r>
              <a:rPr lang="es-ES" sz="2000" err="1">
                <a:solidFill>
                  <a:schemeClr val="bg1"/>
                </a:solidFill>
              </a:rPr>
              <a:t>hiperparámetros</a:t>
            </a:r>
            <a:r>
              <a:rPr lang="es-ES" sz="2000">
                <a:solidFill>
                  <a:schemeClr val="bg1"/>
                </a:solidFill>
              </a:rPr>
              <a:t> -&gt; cuántas capas, de qué tipo, cómo se conectan, </a:t>
            </a:r>
            <a:r>
              <a:rPr lang="es-ES" sz="2000" err="1">
                <a:solidFill>
                  <a:schemeClr val="bg1"/>
                </a:solidFill>
              </a:rPr>
              <a:t>etc</a:t>
            </a:r>
            <a:r>
              <a:rPr lang="es-ES" sz="2000">
                <a:solidFill>
                  <a:schemeClr val="bg1"/>
                </a:solidFill>
              </a:rPr>
              <a:t>)</a:t>
            </a:r>
          </a:p>
          <a:p>
            <a:pPr marL="342900" lvl="1" indent="-342900">
              <a:buFontTx/>
              <a:buChar char="-"/>
            </a:pPr>
            <a:r>
              <a:rPr lang="es-ES" sz="2000">
                <a:solidFill>
                  <a:schemeClr val="bg1"/>
                </a:solidFill>
              </a:rPr>
              <a:t>- Tenemos muchos </a:t>
            </a:r>
            <a:r>
              <a:rPr lang="es-ES" sz="2000" err="1">
                <a:solidFill>
                  <a:schemeClr val="bg1"/>
                </a:solidFill>
              </a:rPr>
              <a:t>hiperparámetros</a:t>
            </a:r>
            <a:r>
              <a:rPr lang="es-ES" sz="2000">
                <a:solidFill>
                  <a:schemeClr val="bg1"/>
                </a:solidFill>
              </a:rPr>
              <a:t> nuevos y no tan nuevos que ahora hay que tener en cuenta</a:t>
            </a:r>
          </a:p>
          <a:p>
            <a:pPr marL="342900" lvl="1" indent="-342900">
              <a:buFontTx/>
              <a:buChar char="-"/>
            </a:pPr>
            <a:r>
              <a:rPr lang="es-ES" sz="2000">
                <a:solidFill>
                  <a:schemeClr val="bg1"/>
                </a:solidFill>
              </a:rPr>
              <a:t>- Es necesaria para entender por qué son tan costosas de entrenar (la explosión de parámetros y la acumulación de ”capas”)</a:t>
            </a:r>
          </a:p>
        </p:txBody>
      </p:sp>
    </p:spTree>
    <p:extLst>
      <p:ext uri="{BB962C8B-B14F-4D97-AF65-F5344CB8AC3E}">
        <p14:creationId xmlns:p14="http://schemas.microsoft.com/office/powerpoint/2010/main" val="321927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4">
            <a:extLst>
              <a:ext uri="{FF2B5EF4-FFF2-40B4-BE49-F238E27FC236}">
                <a16:creationId xmlns:a16="http://schemas.microsoft.com/office/drawing/2014/main" id="{6E85BEB7-259F-A72F-80A7-504BF2C5F90E}"/>
              </a:ext>
            </a:extLst>
          </p:cNvPr>
          <p:cNvSpPr txBox="1">
            <a:spLocks/>
          </p:cNvSpPr>
          <p:nvPr/>
        </p:nvSpPr>
        <p:spPr>
          <a:xfrm>
            <a:off x="480852" y="396824"/>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err="1">
                <a:solidFill>
                  <a:srgbClr val="FF0000"/>
                </a:solidFill>
              </a:rPr>
              <a:t>Hiperparámetros</a:t>
            </a:r>
            <a:endParaRPr lang="es-ES"/>
          </a:p>
        </p:txBody>
      </p:sp>
      <p:sp>
        <p:nvSpPr>
          <p:cNvPr id="2" name="Rectángulo 1">
            <a:extLst>
              <a:ext uri="{FF2B5EF4-FFF2-40B4-BE49-F238E27FC236}">
                <a16:creationId xmlns:a16="http://schemas.microsoft.com/office/drawing/2014/main" id="{92714C0D-5A04-6837-C05C-1FBD4749BAD2}"/>
              </a:ext>
            </a:extLst>
          </p:cNvPr>
          <p:cNvSpPr/>
          <p:nvPr/>
        </p:nvSpPr>
        <p:spPr>
          <a:xfrm>
            <a:off x="3979641" y="1622895"/>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3" name="Rectángulo 2">
            <a:extLst>
              <a:ext uri="{FF2B5EF4-FFF2-40B4-BE49-F238E27FC236}">
                <a16:creationId xmlns:a16="http://schemas.microsoft.com/office/drawing/2014/main" id="{A1EB2779-9FC7-8B0A-DFF3-56E6A4076CC4}"/>
              </a:ext>
            </a:extLst>
          </p:cNvPr>
          <p:cNvSpPr/>
          <p:nvPr/>
        </p:nvSpPr>
        <p:spPr>
          <a:xfrm>
            <a:off x="4189848" y="1882673"/>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3F289F38-2978-65CA-B345-EF2C222CA540}"/>
              </a:ext>
            </a:extLst>
          </p:cNvPr>
          <p:cNvSpPr/>
          <p:nvPr/>
        </p:nvSpPr>
        <p:spPr>
          <a:xfrm>
            <a:off x="6409788" y="5541266"/>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sp>
        <p:nvSpPr>
          <p:cNvPr id="7" name="Rectángulo 6">
            <a:extLst>
              <a:ext uri="{FF2B5EF4-FFF2-40B4-BE49-F238E27FC236}">
                <a16:creationId xmlns:a16="http://schemas.microsoft.com/office/drawing/2014/main" id="{B36790D3-00E8-4A91-8593-45A402F996AF}"/>
              </a:ext>
            </a:extLst>
          </p:cNvPr>
          <p:cNvSpPr/>
          <p:nvPr/>
        </p:nvSpPr>
        <p:spPr>
          <a:xfrm>
            <a:off x="4353557" y="3610942"/>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sp>
        <p:nvSpPr>
          <p:cNvPr id="10" name="Rectángulo redondeado 9">
            <a:extLst>
              <a:ext uri="{FF2B5EF4-FFF2-40B4-BE49-F238E27FC236}">
                <a16:creationId xmlns:a16="http://schemas.microsoft.com/office/drawing/2014/main" id="{9BBF2F5A-C070-A5DB-7E53-CA970F403A38}"/>
              </a:ext>
            </a:extLst>
          </p:cNvPr>
          <p:cNvSpPr/>
          <p:nvPr/>
        </p:nvSpPr>
        <p:spPr>
          <a:xfrm>
            <a:off x="5504818" y="4538266"/>
            <a:ext cx="1820152"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Input </a:t>
            </a:r>
            <a:r>
              <a:rPr lang="es-ES" b="1" err="1">
                <a:solidFill>
                  <a:schemeClr val="tx1"/>
                </a:solidFill>
              </a:rPr>
              <a:t>Layer</a:t>
            </a:r>
            <a:endParaRPr lang="es-ES" b="1">
              <a:solidFill>
                <a:schemeClr val="tx1"/>
              </a:solidFill>
            </a:endParaRPr>
          </a:p>
        </p:txBody>
      </p:sp>
      <p:sp>
        <p:nvSpPr>
          <p:cNvPr id="11" name="Rectángulo redondeado 10">
            <a:extLst>
              <a:ext uri="{FF2B5EF4-FFF2-40B4-BE49-F238E27FC236}">
                <a16:creationId xmlns:a16="http://schemas.microsoft.com/office/drawing/2014/main" id="{CB87BDAC-F29D-DA5D-3D80-F5827AAE5D0F}"/>
              </a:ext>
            </a:extLst>
          </p:cNvPr>
          <p:cNvSpPr/>
          <p:nvPr/>
        </p:nvSpPr>
        <p:spPr>
          <a:xfrm>
            <a:off x="6465287" y="3513226"/>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11">
            <a:extLst>
              <a:ext uri="{FF2B5EF4-FFF2-40B4-BE49-F238E27FC236}">
                <a16:creationId xmlns:a16="http://schemas.microsoft.com/office/drawing/2014/main" id="{002B8F0B-C4FA-4F88-9126-E87A234AF97E}"/>
              </a:ext>
            </a:extLst>
          </p:cNvPr>
          <p:cNvSpPr/>
          <p:nvPr/>
        </p:nvSpPr>
        <p:spPr>
          <a:xfrm>
            <a:off x="5519608" y="4016903"/>
            <a:ext cx="890180"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redondeado 12">
            <a:extLst>
              <a:ext uri="{FF2B5EF4-FFF2-40B4-BE49-F238E27FC236}">
                <a16:creationId xmlns:a16="http://schemas.microsoft.com/office/drawing/2014/main" id="{88841A0F-E47B-318B-712A-247AF03DD6C2}"/>
              </a:ext>
            </a:extLst>
          </p:cNvPr>
          <p:cNvSpPr/>
          <p:nvPr/>
        </p:nvSpPr>
        <p:spPr>
          <a:xfrm>
            <a:off x="6465287" y="2965578"/>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a:extLst>
              <a:ext uri="{FF2B5EF4-FFF2-40B4-BE49-F238E27FC236}">
                <a16:creationId xmlns:a16="http://schemas.microsoft.com/office/drawing/2014/main" id="{24816B8A-4D20-83D1-93EA-A89A3B4B92AD}"/>
              </a:ext>
            </a:extLst>
          </p:cNvPr>
          <p:cNvSpPr/>
          <p:nvPr/>
        </p:nvSpPr>
        <p:spPr>
          <a:xfrm>
            <a:off x="5504817" y="2414947"/>
            <a:ext cx="1781345"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Output </a:t>
            </a:r>
            <a:r>
              <a:rPr lang="es-ES" b="1" err="1">
                <a:solidFill>
                  <a:schemeClr val="tx1"/>
                </a:solidFill>
              </a:rPr>
              <a:t>Layer</a:t>
            </a:r>
            <a:endParaRPr lang="es-ES" b="1">
              <a:solidFill>
                <a:schemeClr val="tx1"/>
              </a:solidFill>
            </a:endParaRPr>
          </a:p>
        </p:txBody>
      </p:sp>
      <p:cxnSp>
        <p:nvCxnSpPr>
          <p:cNvPr id="15" name="Conector angular 14">
            <a:extLst>
              <a:ext uri="{FF2B5EF4-FFF2-40B4-BE49-F238E27FC236}">
                <a16:creationId xmlns:a16="http://schemas.microsoft.com/office/drawing/2014/main" id="{74C05540-D98C-4828-4C3D-E1B2BD2CE157}"/>
              </a:ext>
            </a:extLst>
          </p:cNvPr>
          <p:cNvCxnSpPr>
            <a:cxnSpLocks/>
            <a:stCxn id="7" idx="2"/>
            <a:endCxn id="10" idx="2"/>
          </p:cNvCxnSpPr>
          <p:nvPr/>
        </p:nvCxnSpPr>
        <p:spPr>
          <a:xfrm rot="16200000" flipH="1">
            <a:off x="5274121" y="3864680"/>
            <a:ext cx="742320" cy="1539225"/>
          </a:xfrm>
          <a:prstGeom prst="bentConnector3">
            <a:avLst>
              <a:gd name="adj1" fmla="val 1307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6651414-8AD8-A819-BEF9-6950DBCBEE9E}"/>
              </a:ext>
            </a:extLst>
          </p:cNvPr>
          <p:cNvCxnSpPr>
            <a:cxnSpLocks/>
            <a:endCxn id="11" idx="2"/>
          </p:cNvCxnSpPr>
          <p:nvPr/>
        </p:nvCxnSpPr>
        <p:spPr>
          <a:xfrm flipV="1">
            <a:off x="6895129" y="3980413"/>
            <a:ext cx="0" cy="50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ADF0AA6B-6DED-6D3D-2181-6F0677A79EEB}"/>
              </a:ext>
            </a:extLst>
          </p:cNvPr>
          <p:cNvCxnSpPr>
            <a:cxnSpLocks/>
          </p:cNvCxnSpPr>
          <p:nvPr/>
        </p:nvCxnSpPr>
        <p:spPr>
          <a:xfrm flipV="1">
            <a:off x="6895129" y="3322143"/>
            <a:ext cx="0" cy="2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DB5FA7B5-C19B-62D7-638E-CFB0374482B7}"/>
              </a:ext>
            </a:extLst>
          </p:cNvPr>
          <p:cNvCxnSpPr>
            <a:cxnSpLocks/>
          </p:cNvCxnSpPr>
          <p:nvPr/>
        </p:nvCxnSpPr>
        <p:spPr>
          <a:xfrm flipV="1">
            <a:off x="5984848" y="2882134"/>
            <a:ext cx="0" cy="115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B71A7BBB-6A9D-ADEA-200E-C2ECB3090816}"/>
              </a:ext>
            </a:extLst>
          </p:cNvPr>
          <p:cNvCxnSpPr>
            <a:cxnSpLocks/>
          </p:cNvCxnSpPr>
          <p:nvPr/>
        </p:nvCxnSpPr>
        <p:spPr>
          <a:xfrm flipV="1">
            <a:off x="5992954" y="4334797"/>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655D0E0-2459-CC8B-E7EA-A5C1FCB6B830}"/>
              </a:ext>
            </a:extLst>
          </p:cNvPr>
          <p:cNvCxnSpPr>
            <a:cxnSpLocks/>
          </p:cNvCxnSpPr>
          <p:nvPr/>
        </p:nvCxnSpPr>
        <p:spPr>
          <a:xfrm flipV="1">
            <a:off x="6886627" y="2826920"/>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50A37414-04EF-A7C7-D32E-FE515A301E26}"/>
              </a:ext>
            </a:extLst>
          </p:cNvPr>
          <p:cNvCxnSpPr>
            <a:cxnSpLocks/>
            <a:stCxn id="14" idx="0"/>
          </p:cNvCxnSpPr>
          <p:nvPr/>
        </p:nvCxnSpPr>
        <p:spPr>
          <a:xfrm rot="16200000" flipH="1">
            <a:off x="5483713" y="3326724"/>
            <a:ext cx="3126320" cy="1302767"/>
          </a:xfrm>
          <a:prstGeom prst="bentConnector3">
            <a:avLst>
              <a:gd name="adj1" fmla="val -73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F5B25E9-7734-1DEE-399F-09F45CD6A857}"/>
              </a:ext>
            </a:extLst>
          </p:cNvPr>
          <p:cNvCxnSpPr>
            <a:cxnSpLocks/>
          </p:cNvCxnSpPr>
          <p:nvPr/>
        </p:nvCxnSpPr>
        <p:spPr>
          <a:xfrm flipH="1" flipV="1">
            <a:off x="7167110" y="2616875"/>
            <a:ext cx="308919" cy="292439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115FDE7-BC73-5105-204F-F49342E74DE0}"/>
              </a:ext>
            </a:extLst>
          </p:cNvPr>
          <p:cNvCxnSpPr>
            <a:cxnSpLocks/>
          </p:cNvCxnSpPr>
          <p:nvPr/>
        </p:nvCxnSpPr>
        <p:spPr>
          <a:xfrm flipH="1" flipV="1">
            <a:off x="7055899" y="3128799"/>
            <a:ext cx="420130" cy="241246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7C0FF982-CAE9-D161-76FD-9CB2C49483E1}"/>
              </a:ext>
            </a:extLst>
          </p:cNvPr>
          <p:cNvCxnSpPr>
            <a:cxnSpLocks/>
          </p:cNvCxnSpPr>
          <p:nvPr/>
        </p:nvCxnSpPr>
        <p:spPr>
          <a:xfrm flipH="1" flipV="1">
            <a:off x="7055899" y="3718259"/>
            <a:ext cx="420130" cy="182300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A64E5E62-4A67-5A76-6344-7E9A2652BEE3}"/>
              </a:ext>
            </a:extLst>
          </p:cNvPr>
          <p:cNvCxnSpPr>
            <a:cxnSpLocks/>
          </p:cNvCxnSpPr>
          <p:nvPr/>
        </p:nvCxnSpPr>
        <p:spPr>
          <a:xfrm flipH="1" flipV="1">
            <a:off x="6190926" y="4122074"/>
            <a:ext cx="1285103" cy="141919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D4FF661-D8B4-D234-55E0-92EE76E5EB87}"/>
              </a:ext>
            </a:extLst>
          </p:cNvPr>
          <p:cNvCxnSpPr>
            <a:cxnSpLocks/>
          </p:cNvCxnSpPr>
          <p:nvPr/>
        </p:nvCxnSpPr>
        <p:spPr>
          <a:xfrm flipH="1" flipV="1">
            <a:off x="6921811" y="4609636"/>
            <a:ext cx="519268" cy="8683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3D30BB8D-77CB-11CD-2853-B10F4290F76B}"/>
              </a:ext>
            </a:extLst>
          </p:cNvPr>
          <p:cNvSpPr txBox="1"/>
          <p:nvPr/>
        </p:nvSpPr>
        <p:spPr>
          <a:xfrm>
            <a:off x="1293601" y="2242681"/>
            <a:ext cx="2313055" cy="923330"/>
          </a:xfrm>
          <a:prstGeom prst="rect">
            <a:avLst/>
          </a:prstGeom>
          <a:noFill/>
        </p:spPr>
        <p:txBody>
          <a:bodyPr wrap="square" rtlCol="0">
            <a:spAutoFit/>
          </a:bodyPr>
          <a:lstStyle/>
          <a:p>
            <a:r>
              <a:rPr lang="es-ES" sz="1800">
                <a:solidFill>
                  <a:schemeClr val="bg1"/>
                </a:solidFill>
              </a:rPr>
              <a:t>Tamaño de  los </a:t>
            </a:r>
            <a:r>
              <a:rPr lang="es-ES" sz="1800" err="1">
                <a:solidFill>
                  <a:schemeClr val="bg1"/>
                </a:solidFill>
              </a:rPr>
              <a:t>batch</a:t>
            </a:r>
            <a:r>
              <a:rPr lang="es-ES" sz="1800">
                <a:solidFill>
                  <a:schemeClr val="bg1"/>
                </a:solidFill>
              </a:rPr>
              <a:t> de entrenamiento</a:t>
            </a:r>
          </a:p>
        </p:txBody>
      </p:sp>
      <p:sp>
        <p:nvSpPr>
          <p:cNvPr id="28" name="CuadroTexto 27">
            <a:extLst>
              <a:ext uri="{FF2B5EF4-FFF2-40B4-BE49-F238E27FC236}">
                <a16:creationId xmlns:a16="http://schemas.microsoft.com/office/drawing/2014/main" id="{31AB8349-0B62-8999-B4D6-113336780704}"/>
              </a:ext>
            </a:extLst>
          </p:cNvPr>
          <p:cNvSpPr txBox="1"/>
          <p:nvPr/>
        </p:nvSpPr>
        <p:spPr>
          <a:xfrm>
            <a:off x="8703975" y="4609636"/>
            <a:ext cx="3480422" cy="1938992"/>
          </a:xfrm>
          <a:prstGeom prst="rect">
            <a:avLst/>
          </a:prstGeom>
          <a:noFill/>
        </p:spPr>
        <p:txBody>
          <a:bodyPr wrap="square" rtlCol="0">
            <a:spAutoFit/>
          </a:bodyPr>
          <a:lstStyle/>
          <a:p>
            <a:r>
              <a:rPr lang="es-ES" sz="1800">
                <a:solidFill>
                  <a:schemeClr val="bg1"/>
                </a:solidFill>
              </a:rPr>
              <a:t>Tipo de optimizador </a:t>
            </a:r>
            <a:r>
              <a:rPr lang="es-ES" sz="1200">
                <a:solidFill>
                  <a:schemeClr val="bg1"/>
                </a:solidFill>
              </a:rPr>
              <a:t>(SGD, </a:t>
            </a:r>
            <a:r>
              <a:rPr lang="es-ES" sz="1200" err="1">
                <a:solidFill>
                  <a:schemeClr val="bg1"/>
                </a:solidFill>
              </a:rPr>
              <a:t>AdaGrada</a:t>
            </a:r>
            <a:r>
              <a:rPr lang="es-ES" sz="1200">
                <a:solidFill>
                  <a:schemeClr val="bg1"/>
                </a:solidFill>
              </a:rPr>
              <a:t>, </a:t>
            </a:r>
            <a:r>
              <a:rPr lang="es-ES" sz="1200" err="1">
                <a:solidFill>
                  <a:schemeClr val="bg1"/>
                </a:solidFill>
              </a:rPr>
              <a:t>RMSProp</a:t>
            </a:r>
            <a:r>
              <a:rPr lang="es-ES" sz="1200">
                <a:solidFill>
                  <a:schemeClr val="bg1"/>
                </a:solidFill>
              </a:rPr>
              <a:t>, </a:t>
            </a:r>
            <a:r>
              <a:rPr lang="es-ES" sz="1200" err="1">
                <a:solidFill>
                  <a:schemeClr val="bg1"/>
                </a:solidFill>
              </a:rPr>
              <a:t>Adam,etc</a:t>
            </a:r>
            <a:r>
              <a:rPr lang="es-ES" sz="1200">
                <a:solidFill>
                  <a:schemeClr val="bg1"/>
                </a:solidFill>
              </a:rPr>
              <a:t>)</a:t>
            </a:r>
            <a:endParaRPr lang="es-ES" sz="1800">
              <a:solidFill>
                <a:schemeClr val="bg1"/>
              </a:solidFill>
            </a:endParaRPr>
          </a:p>
          <a:p>
            <a:r>
              <a:rPr lang="es-ES" sz="1800" err="1">
                <a:solidFill>
                  <a:schemeClr val="bg1"/>
                </a:solidFill>
              </a:rPr>
              <a:t>Learning</a:t>
            </a:r>
            <a:r>
              <a:rPr lang="es-ES" sz="1800">
                <a:solidFill>
                  <a:schemeClr val="bg1"/>
                </a:solidFill>
              </a:rPr>
              <a:t> </a:t>
            </a:r>
            <a:r>
              <a:rPr lang="es-ES" sz="1800" err="1">
                <a:solidFill>
                  <a:schemeClr val="bg1"/>
                </a:solidFill>
              </a:rPr>
              <a:t>Rate</a:t>
            </a:r>
            <a:r>
              <a:rPr lang="es-ES" sz="1800">
                <a:solidFill>
                  <a:schemeClr val="bg1"/>
                </a:solidFill>
              </a:rPr>
              <a:t> (valor y si es adaptativo o no)</a:t>
            </a:r>
          </a:p>
          <a:p>
            <a:r>
              <a:rPr lang="es-ES" sz="1800">
                <a:solidFill>
                  <a:schemeClr val="bg1"/>
                </a:solidFill>
              </a:rPr>
              <a:t>Función de pérdida</a:t>
            </a:r>
          </a:p>
          <a:p>
            <a:r>
              <a:rPr lang="es-ES" sz="1800">
                <a:solidFill>
                  <a:schemeClr val="bg1"/>
                </a:solidFill>
              </a:rPr>
              <a:t>Momento</a:t>
            </a:r>
          </a:p>
          <a:p>
            <a:r>
              <a:rPr lang="es-ES" sz="1800">
                <a:solidFill>
                  <a:schemeClr val="bg1"/>
                </a:solidFill>
              </a:rPr>
              <a:t>R: </a:t>
            </a:r>
            <a:r>
              <a:rPr lang="es-ES" sz="1800" err="1">
                <a:solidFill>
                  <a:schemeClr val="bg1"/>
                </a:solidFill>
              </a:rPr>
              <a:t>Early</a:t>
            </a:r>
            <a:r>
              <a:rPr lang="es-ES" sz="1800">
                <a:solidFill>
                  <a:schemeClr val="bg1"/>
                </a:solidFill>
              </a:rPr>
              <a:t>-Stop, </a:t>
            </a:r>
            <a:r>
              <a:rPr lang="es-ES" sz="1800" err="1">
                <a:solidFill>
                  <a:schemeClr val="bg1"/>
                </a:solidFill>
              </a:rPr>
              <a:t>Gradient</a:t>
            </a:r>
            <a:r>
              <a:rPr lang="es-ES" sz="1800">
                <a:solidFill>
                  <a:schemeClr val="bg1"/>
                </a:solidFill>
              </a:rPr>
              <a:t> </a:t>
            </a:r>
            <a:r>
              <a:rPr lang="es-ES" sz="1800" err="1">
                <a:solidFill>
                  <a:schemeClr val="bg1"/>
                </a:solidFill>
              </a:rPr>
              <a:t>clipping</a:t>
            </a:r>
            <a:endParaRPr lang="es-ES" sz="1800">
              <a:solidFill>
                <a:schemeClr val="bg1"/>
              </a:solidFill>
            </a:endParaRPr>
          </a:p>
        </p:txBody>
      </p:sp>
      <p:cxnSp>
        <p:nvCxnSpPr>
          <p:cNvPr id="30" name="Conector recto de flecha 29">
            <a:extLst>
              <a:ext uri="{FF2B5EF4-FFF2-40B4-BE49-F238E27FC236}">
                <a16:creationId xmlns:a16="http://schemas.microsoft.com/office/drawing/2014/main" id="{2213C786-42D6-AC9D-472F-11222680F5B2}"/>
              </a:ext>
            </a:extLst>
          </p:cNvPr>
          <p:cNvCxnSpPr>
            <a:cxnSpLocks/>
          </p:cNvCxnSpPr>
          <p:nvPr/>
        </p:nvCxnSpPr>
        <p:spPr>
          <a:xfrm>
            <a:off x="2917792" y="2704346"/>
            <a:ext cx="1572682" cy="101391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83CA1A52-F242-8D41-A6FE-9A6A277A692C}"/>
              </a:ext>
            </a:extLst>
          </p:cNvPr>
          <p:cNvCxnSpPr>
            <a:cxnSpLocks/>
          </p:cNvCxnSpPr>
          <p:nvPr/>
        </p:nvCxnSpPr>
        <p:spPr>
          <a:xfrm flipH="1">
            <a:off x="7698257" y="5204178"/>
            <a:ext cx="1032104" cy="5045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780C24B5-A5A5-182B-3D34-DF0DCC0C3D44}"/>
              </a:ext>
            </a:extLst>
          </p:cNvPr>
          <p:cNvSpPr txBox="1"/>
          <p:nvPr/>
        </p:nvSpPr>
        <p:spPr>
          <a:xfrm>
            <a:off x="8493290" y="1059605"/>
            <a:ext cx="3480422" cy="2585323"/>
          </a:xfrm>
          <a:prstGeom prst="rect">
            <a:avLst/>
          </a:prstGeom>
          <a:noFill/>
        </p:spPr>
        <p:txBody>
          <a:bodyPr wrap="square" rtlCol="0">
            <a:spAutoFit/>
          </a:bodyPr>
          <a:lstStyle/>
          <a:p>
            <a:r>
              <a:rPr lang="es-ES" sz="1800">
                <a:solidFill>
                  <a:schemeClr val="bg1"/>
                </a:solidFill>
              </a:rPr>
              <a:t>Arquitectura</a:t>
            </a:r>
          </a:p>
          <a:p>
            <a:r>
              <a:rPr lang="es-ES" sz="1800">
                <a:solidFill>
                  <a:schemeClr val="bg1"/>
                </a:solidFill>
              </a:rPr>
              <a:t>Número de capas</a:t>
            </a:r>
          </a:p>
          <a:p>
            <a:r>
              <a:rPr lang="es-ES" sz="1800">
                <a:solidFill>
                  <a:schemeClr val="bg1"/>
                </a:solidFill>
              </a:rPr>
              <a:t>Tipos de capas</a:t>
            </a:r>
          </a:p>
          <a:p>
            <a:r>
              <a:rPr lang="es-ES" sz="1800">
                <a:solidFill>
                  <a:schemeClr val="bg1"/>
                </a:solidFill>
              </a:rPr>
              <a:t>Número de neuronas por capas</a:t>
            </a:r>
          </a:p>
          <a:p>
            <a:r>
              <a:rPr lang="es-ES" sz="1800">
                <a:solidFill>
                  <a:schemeClr val="bg1"/>
                </a:solidFill>
              </a:rPr>
              <a:t>Función de activación por capa</a:t>
            </a:r>
          </a:p>
          <a:p>
            <a:r>
              <a:rPr lang="es-ES" sz="1800">
                <a:solidFill>
                  <a:schemeClr val="bg1"/>
                </a:solidFill>
              </a:rPr>
              <a:t>Algoritmo de inicialización de los pesos por capa</a:t>
            </a:r>
          </a:p>
          <a:p>
            <a:r>
              <a:rPr lang="es-ES" sz="1800">
                <a:solidFill>
                  <a:schemeClr val="bg1"/>
                </a:solidFill>
              </a:rPr>
              <a:t>R: </a:t>
            </a:r>
            <a:r>
              <a:rPr lang="es-ES" sz="1800" err="1">
                <a:solidFill>
                  <a:schemeClr val="bg1"/>
                </a:solidFill>
              </a:rPr>
              <a:t>Dropout</a:t>
            </a:r>
            <a:r>
              <a:rPr lang="es-ES" sz="1800">
                <a:solidFill>
                  <a:schemeClr val="bg1"/>
                </a:solidFill>
              </a:rPr>
              <a:t>, </a:t>
            </a:r>
            <a:r>
              <a:rPr lang="es-ES" sz="1800" err="1">
                <a:solidFill>
                  <a:schemeClr val="bg1"/>
                </a:solidFill>
              </a:rPr>
              <a:t>Batch</a:t>
            </a:r>
            <a:r>
              <a:rPr lang="es-ES" sz="1800">
                <a:solidFill>
                  <a:schemeClr val="bg1"/>
                </a:solidFill>
              </a:rPr>
              <a:t> </a:t>
            </a:r>
            <a:r>
              <a:rPr lang="es-ES" sz="1800" err="1">
                <a:solidFill>
                  <a:schemeClr val="bg1"/>
                </a:solidFill>
              </a:rPr>
              <a:t>normalization</a:t>
            </a:r>
            <a:endParaRPr lang="es-ES" sz="1800">
              <a:solidFill>
                <a:schemeClr val="bg1"/>
              </a:solidFill>
            </a:endParaRPr>
          </a:p>
          <a:p>
            <a:endParaRPr lang="es-ES" sz="1800">
              <a:solidFill>
                <a:schemeClr val="bg1"/>
              </a:solidFill>
            </a:endParaRPr>
          </a:p>
        </p:txBody>
      </p:sp>
      <p:cxnSp>
        <p:nvCxnSpPr>
          <p:cNvPr id="36" name="Conector recto de flecha 35">
            <a:extLst>
              <a:ext uri="{FF2B5EF4-FFF2-40B4-BE49-F238E27FC236}">
                <a16:creationId xmlns:a16="http://schemas.microsoft.com/office/drawing/2014/main" id="{60DCAEE5-1A7F-91AD-56E9-962D7B922993}"/>
              </a:ext>
            </a:extLst>
          </p:cNvPr>
          <p:cNvCxnSpPr>
            <a:cxnSpLocks/>
          </p:cNvCxnSpPr>
          <p:nvPr/>
        </p:nvCxnSpPr>
        <p:spPr>
          <a:xfrm flipH="1">
            <a:off x="7646906" y="1285526"/>
            <a:ext cx="846384" cy="8406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6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4">
            <a:extLst>
              <a:ext uri="{FF2B5EF4-FFF2-40B4-BE49-F238E27FC236}">
                <a16:creationId xmlns:a16="http://schemas.microsoft.com/office/drawing/2014/main" id="{6E85BEB7-259F-A72F-80A7-504BF2C5F90E}"/>
              </a:ext>
            </a:extLst>
          </p:cNvPr>
          <p:cNvSpPr txBox="1">
            <a:spLocks/>
          </p:cNvSpPr>
          <p:nvPr/>
        </p:nvSpPr>
        <p:spPr>
          <a:xfrm>
            <a:off x="480852" y="210380"/>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err="1">
                <a:solidFill>
                  <a:srgbClr val="FF0000"/>
                </a:solidFill>
              </a:rPr>
              <a:t>Hiperparámetros</a:t>
            </a:r>
            <a:endParaRPr lang="es-ES"/>
          </a:p>
        </p:txBody>
      </p:sp>
      <p:sp>
        <p:nvSpPr>
          <p:cNvPr id="2" name="Rectángulo 1">
            <a:extLst>
              <a:ext uri="{FF2B5EF4-FFF2-40B4-BE49-F238E27FC236}">
                <a16:creationId xmlns:a16="http://schemas.microsoft.com/office/drawing/2014/main" id="{92714C0D-5A04-6837-C05C-1FBD4749BAD2}"/>
              </a:ext>
            </a:extLst>
          </p:cNvPr>
          <p:cNvSpPr/>
          <p:nvPr/>
        </p:nvSpPr>
        <p:spPr>
          <a:xfrm>
            <a:off x="3979641" y="1622895"/>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3" name="Rectángulo 2">
            <a:extLst>
              <a:ext uri="{FF2B5EF4-FFF2-40B4-BE49-F238E27FC236}">
                <a16:creationId xmlns:a16="http://schemas.microsoft.com/office/drawing/2014/main" id="{A1EB2779-9FC7-8B0A-DFF3-56E6A4076CC4}"/>
              </a:ext>
            </a:extLst>
          </p:cNvPr>
          <p:cNvSpPr/>
          <p:nvPr/>
        </p:nvSpPr>
        <p:spPr>
          <a:xfrm>
            <a:off x="4189848" y="1882673"/>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3F289F38-2978-65CA-B345-EF2C222CA540}"/>
              </a:ext>
            </a:extLst>
          </p:cNvPr>
          <p:cNvSpPr/>
          <p:nvPr/>
        </p:nvSpPr>
        <p:spPr>
          <a:xfrm>
            <a:off x="6409788" y="5541266"/>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sp>
        <p:nvSpPr>
          <p:cNvPr id="7" name="Rectángulo 6">
            <a:extLst>
              <a:ext uri="{FF2B5EF4-FFF2-40B4-BE49-F238E27FC236}">
                <a16:creationId xmlns:a16="http://schemas.microsoft.com/office/drawing/2014/main" id="{B36790D3-00E8-4A91-8593-45A402F996AF}"/>
              </a:ext>
            </a:extLst>
          </p:cNvPr>
          <p:cNvSpPr/>
          <p:nvPr/>
        </p:nvSpPr>
        <p:spPr>
          <a:xfrm>
            <a:off x="4353557" y="3610942"/>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sp>
        <p:nvSpPr>
          <p:cNvPr id="10" name="Rectángulo redondeado 9">
            <a:extLst>
              <a:ext uri="{FF2B5EF4-FFF2-40B4-BE49-F238E27FC236}">
                <a16:creationId xmlns:a16="http://schemas.microsoft.com/office/drawing/2014/main" id="{9BBF2F5A-C070-A5DB-7E53-CA970F403A38}"/>
              </a:ext>
            </a:extLst>
          </p:cNvPr>
          <p:cNvSpPr/>
          <p:nvPr/>
        </p:nvSpPr>
        <p:spPr>
          <a:xfrm>
            <a:off x="5504818" y="4538266"/>
            <a:ext cx="1820152"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Input </a:t>
            </a:r>
            <a:r>
              <a:rPr lang="es-ES" b="1" err="1">
                <a:solidFill>
                  <a:schemeClr val="tx1"/>
                </a:solidFill>
              </a:rPr>
              <a:t>Layer</a:t>
            </a:r>
            <a:endParaRPr lang="es-ES" b="1">
              <a:solidFill>
                <a:schemeClr val="tx1"/>
              </a:solidFill>
            </a:endParaRPr>
          </a:p>
        </p:txBody>
      </p:sp>
      <p:sp>
        <p:nvSpPr>
          <p:cNvPr id="11" name="Rectángulo redondeado 10">
            <a:extLst>
              <a:ext uri="{FF2B5EF4-FFF2-40B4-BE49-F238E27FC236}">
                <a16:creationId xmlns:a16="http://schemas.microsoft.com/office/drawing/2014/main" id="{CB87BDAC-F29D-DA5D-3D80-F5827AAE5D0F}"/>
              </a:ext>
            </a:extLst>
          </p:cNvPr>
          <p:cNvSpPr/>
          <p:nvPr/>
        </p:nvSpPr>
        <p:spPr>
          <a:xfrm>
            <a:off x="6465287" y="3513226"/>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11">
            <a:extLst>
              <a:ext uri="{FF2B5EF4-FFF2-40B4-BE49-F238E27FC236}">
                <a16:creationId xmlns:a16="http://schemas.microsoft.com/office/drawing/2014/main" id="{002B8F0B-C4FA-4F88-9126-E87A234AF97E}"/>
              </a:ext>
            </a:extLst>
          </p:cNvPr>
          <p:cNvSpPr/>
          <p:nvPr/>
        </p:nvSpPr>
        <p:spPr>
          <a:xfrm>
            <a:off x="5519608" y="4016903"/>
            <a:ext cx="890180"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redondeado 12">
            <a:extLst>
              <a:ext uri="{FF2B5EF4-FFF2-40B4-BE49-F238E27FC236}">
                <a16:creationId xmlns:a16="http://schemas.microsoft.com/office/drawing/2014/main" id="{88841A0F-E47B-318B-712A-247AF03DD6C2}"/>
              </a:ext>
            </a:extLst>
          </p:cNvPr>
          <p:cNvSpPr/>
          <p:nvPr/>
        </p:nvSpPr>
        <p:spPr>
          <a:xfrm>
            <a:off x="6465287" y="2965578"/>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a:extLst>
              <a:ext uri="{FF2B5EF4-FFF2-40B4-BE49-F238E27FC236}">
                <a16:creationId xmlns:a16="http://schemas.microsoft.com/office/drawing/2014/main" id="{24816B8A-4D20-83D1-93EA-A89A3B4B92AD}"/>
              </a:ext>
            </a:extLst>
          </p:cNvPr>
          <p:cNvSpPr/>
          <p:nvPr/>
        </p:nvSpPr>
        <p:spPr>
          <a:xfrm>
            <a:off x="5504817" y="2414947"/>
            <a:ext cx="1781345"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Output </a:t>
            </a:r>
            <a:r>
              <a:rPr lang="es-ES" b="1" err="1">
                <a:solidFill>
                  <a:schemeClr val="tx1"/>
                </a:solidFill>
              </a:rPr>
              <a:t>Layer</a:t>
            </a:r>
            <a:endParaRPr lang="es-ES" b="1">
              <a:solidFill>
                <a:schemeClr val="tx1"/>
              </a:solidFill>
            </a:endParaRPr>
          </a:p>
        </p:txBody>
      </p:sp>
      <p:cxnSp>
        <p:nvCxnSpPr>
          <p:cNvPr id="15" name="Conector angular 14">
            <a:extLst>
              <a:ext uri="{FF2B5EF4-FFF2-40B4-BE49-F238E27FC236}">
                <a16:creationId xmlns:a16="http://schemas.microsoft.com/office/drawing/2014/main" id="{74C05540-D98C-4828-4C3D-E1B2BD2CE157}"/>
              </a:ext>
            </a:extLst>
          </p:cNvPr>
          <p:cNvCxnSpPr>
            <a:cxnSpLocks/>
            <a:stCxn id="7" idx="2"/>
            <a:endCxn id="10" idx="2"/>
          </p:cNvCxnSpPr>
          <p:nvPr/>
        </p:nvCxnSpPr>
        <p:spPr>
          <a:xfrm rot="16200000" flipH="1">
            <a:off x="5274121" y="3864680"/>
            <a:ext cx="742320" cy="1539225"/>
          </a:xfrm>
          <a:prstGeom prst="bentConnector3">
            <a:avLst>
              <a:gd name="adj1" fmla="val 1307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6651414-8AD8-A819-BEF9-6950DBCBEE9E}"/>
              </a:ext>
            </a:extLst>
          </p:cNvPr>
          <p:cNvCxnSpPr>
            <a:cxnSpLocks/>
            <a:endCxn id="11" idx="2"/>
          </p:cNvCxnSpPr>
          <p:nvPr/>
        </p:nvCxnSpPr>
        <p:spPr>
          <a:xfrm flipV="1">
            <a:off x="6895129" y="3980413"/>
            <a:ext cx="0" cy="50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ADF0AA6B-6DED-6D3D-2181-6F0677A79EEB}"/>
              </a:ext>
            </a:extLst>
          </p:cNvPr>
          <p:cNvCxnSpPr>
            <a:cxnSpLocks/>
          </p:cNvCxnSpPr>
          <p:nvPr/>
        </p:nvCxnSpPr>
        <p:spPr>
          <a:xfrm flipV="1">
            <a:off x="6895129" y="3322143"/>
            <a:ext cx="0" cy="2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DB5FA7B5-C19B-62D7-638E-CFB0374482B7}"/>
              </a:ext>
            </a:extLst>
          </p:cNvPr>
          <p:cNvCxnSpPr>
            <a:cxnSpLocks/>
          </p:cNvCxnSpPr>
          <p:nvPr/>
        </p:nvCxnSpPr>
        <p:spPr>
          <a:xfrm flipV="1">
            <a:off x="5984848" y="2882134"/>
            <a:ext cx="0" cy="115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B71A7BBB-6A9D-ADEA-200E-C2ECB3090816}"/>
              </a:ext>
            </a:extLst>
          </p:cNvPr>
          <p:cNvCxnSpPr>
            <a:cxnSpLocks/>
          </p:cNvCxnSpPr>
          <p:nvPr/>
        </p:nvCxnSpPr>
        <p:spPr>
          <a:xfrm flipV="1">
            <a:off x="5992954" y="4334797"/>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655D0E0-2459-CC8B-E7EA-A5C1FCB6B830}"/>
              </a:ext>
            </a:extLst>
          </p:cNvPr>
          <p:cNvCxnSpPr>
            <a:cxnSpLocks/>
          </p:cNvCxnSpPr>
          <p:nvPr/>
        </p:nvCxnSpPr>
        <p:spPr>
          <a:xfrm flipV="1">
            <a:off x="6886627" y="2826920"/>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50A37414-04EF-A7C7-D32E-FE515A301E26}"/>
              </a:ext>
            </a:extLst>
          </p:cNvPr>
          <p:cNvCxnSpPr>
            <a:cxnSpLocks/>
            <a:stCxn id="14" idx="0"/>
          </p:cNvCxnSpPr>
          <p:nvPr/>
        </p:nvCxnSpPr>
        <p:spPr>
          <a:xfrm rot="16200000" flipH="1">
            <a:off x="5483713" y="3326724"/>
            <a:ext cx="3126320" cy="1302767"/>
          </a:xfrm>
          <a:prstGeom prst="bentConnector3">
            <a:avLst>
              <a:gd name="adj1" fmla="val -73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F5B25E9-7734-1DEE-399F-09F45CD6A857}"/>
              </a:ext>
            </a:extLst>
          </p:cNvPr>
          <p:cNvCxnSpPr>
            <a:cxnSpLocks/>
          </p:cNvCxnSpPr>
          <p:nvPr/>
        </p:nvCxnSpPr>
        <p:spPr>
          <a:xfrm flipH="1" flipV="1">
            <a:off x="7167110" y="2616875"/>
            <a:ext cx="308919" cy="292439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115FDE7-BC73-5105-204F-F49342E74DE0}"/>
              </a:ext>
            </a:extLst>
          </p:cNvPr>
          <p:cNvCxnSpPr>
            <a:cxnSpLocks/>
          </p:cNvCxnSpPr>
          <p:nvPr/>
        </p:nvCxnSpPr>
        <p:spPr>
          <a:xfrm flipH="1" flipV="1">
            <a:off x="7055899" y="3128799"/>
            <a:ext cx="420130" cy="241246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7C0FF982-CAE9-D161-76FD-9CB2C49483E1}"/>
              </a:ext>
            </a:extLst>
          </p:cNvPr>
          <p:cNvCxnSpPr>
            <a:cxnSpLocks/>
          </p:cNvCxnSpPr>
          <p:nvPr/>
        </p:nvCxnSpPr>
        <p:spPr>
          <a:xfrm flipH="1" flipV="1">
            <a:off x="7055899" y="3718259"/>
            <a:ext cx="420130" cy="182300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A64E5E62-4A67-5A76-6344-7E9A2652BEE3}"/>
              </a:ext>
            </a:extLst>
          </p:cNvPr>
          <p:cNvCxnSpPr>
            <a:cxnSpLocks/>
          </p:cNvCxnSpPr>
          <p:nvPr/>
        </p:nvCxnSpPr>
        <p:spPr>
          <a:xfrm flipH="1" flipV="1">
            <a:off x="6190926" y="4122074"/>
            <a:ext cx="1285103" cy="141919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D4FF661-D8B4-D234-55E0-92EE76E5EB87}"/>
              </a:ext>
            </a:extLst>
          </p:cNvPr>
          <p:cNvCxnSpPr>
            <a:cxnSpLocks/>
          </p:cNvCxnSpPr>
          <p:nvPr/>
        </p:nvCxnSpPr>
        <p:spPr>
          <a:xfrm flipH="1" flipV="1">
            <a:off x="6921811" y="4609636"/>
            <a:ext cx="519268" cy="8683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3D30BB8D-77CB-11CD-2853-B10F4290F76B}"/>
              </a:ext>
            </a:extLst>
          </p:cNvPr>
          <p:cNvSpPr txBox="1"/>
          <p:nvPr/>
        </p:nvSpPr>
        <p:spPr>
          <a:xfrm>
            <a:off x="1293601" y="2242681"/>
            <a:ext cx="2313055" cy="923330"/>
          </a:xfrm>
          <a:prstGeom prst="rect">
            <a:avLst/>
          </a:prstGeom>
          <a:noFill/>
        </p:spPr>
        <p:txBody>
          <a:bodyPr wrap="square" rtlCol="0">
            <a:spAutoFit/>
          </a:bodyPr>
          <a:lstStyle/>
          <a:p>
            <a:r>
              <a:rPr lang="es-ES" sz="1800">
                <a:solidFill>
                  <a:schemeClr val="bg1"/>
                </a:solidFill>
              </a:rPr>
              <a:t>Tamaño de  los </a:t>
            </a:r>
            <a:r>
              <a:rPr lang="es-ES" sz="1800" err="1">
                <a:solidFill>
                  <a:schemeClr val="bg1"/>
                </a:solidFill>
              </a:rPr>
              <a:t>batch</a:t>
            </a:r>
            <a:r>
              <a:rPr lang="es-ES" sz="1800">
                <a:solidFill>
                  <a:schemeClr val="bg1"/>
                </a:solidFill>
              </a:rPr>
              <a:t> de entrenamiento</a:t>
            </a:r>
          </a:p>
        </p:txBody>
      </p:sp>
      <p:sp>
        <p:nvSpPr>
          <p:cNvPr id="28" name="CuadroTexto 27">
            <a:extLst>
              <a:ext uri="{FF2B5EF4-FFF2-40B4-BE49-F238E27FC236}">
                <a16:creationId xmlns:a16="http://schemas.microsoft.com/office/drawing/2014/main" id="{31AB8349-0B62-8999-B4D6-113336780704}"/>
              </a:ext>
            </a:extLst>
          </p:cNvPr>
          <p:cNvSpPr txBox="1"/>
          <p:nvPr/>
        </p:nvSpPr>
        <p:spPr>
          <a:xfrm>
            <a:off x="8703975" y="4609636"/>
            <a:ext cx="3480422" cy="1938992"/>
          </a:xfrm>
          <a:prstGeom prst="rect">
            <a:avLst/>
          </a:prstGeom>
          <a:noFill/>
        </p:spPr>
        <p:txBody>
          <a:bodyPr wrap="square" rtlCol="0">
            <a:spAutoFit/>
          </a:bodyPr>
          <a:lstStyle/>
          <a:p>
            <a:r>
              <a:rPr lang="es-ES" sz="1800">
                <a:solidFill>
                  <a:schemeClr val="bg1"/>
                </a:solidFill>
              </a:rPr>
              <a:t>Tipo de optimizador </a:t>
            </a:r>
            <a:r>
              <a:rPr lang="es-ES" sz="1200">
                <a:solidFill>
                  <a:schemeClr val="bg1"/>
                </a:solidFill>
              </a:rPr>
              <a:t>(SGD, </a:t>
            </a:r>
            <a:r>
              <a:rPr lang="es-ES" sz="1200" err="1">
                <a:solidFill>
                  <a:schemeClr val="bg1"/>
                </a:solidFill>
              </a:rPr>
              <a:t>AdaGrada</a:t>
            </a:r>
            <a:r>
              <a:rPr lang="es-ES" sz="1200">
                <a:solidFill>
                  <a:schemeClr val="bg1"/>
                </a:solidFill>
              </a:rPr>
              <a:t>, </a:t>
            </a:r>
            <a:r>
              <a:rPr lang="es-ES" sz="1200" err="1">
                <a:solidFill>
                  <a:schemeClr val="bg1"/>
                </a:solidFill>
              </a:rPr>
              <a:t>RMSProp</a:t>
            </a:r>
            <a:r>
              <a:rPr lang="es-ES" sz="1200">
                <a:solidFill>
                  <a:schemeClr val="bg1"/>
                </a:solidFill>
              </a:rPr>
              <a:t>, </a:t>
            </a:r>
            <a:r>
              <a:rPr lang="es-ES" sz="1200" err="1">
                <a:solidFill>
                  <a:schemeClr val="bg1"/>
                </a:solidFill>
              </a:rPr>
              <a:t>Adam,etc</a:t>
            </a:r>
            <a:r>
              <a:rPr lang="es-ES" sz="1200">
                <a:solidFill>
                  <a:schemeClr val="bg1"/>
                </a:solidFill>
              </a:rPr>
              <a:t>)</a:t>
            </a:r>
            <a:endParaRPr lang="es-ES" sz="1800">
              <a:solidFill>
                <a:schemeClr val="bg1"/>
              </a:solidFill>
            </a:endParaRPr>
          </a:p>
          <a:p>
            <a:r>
              <a:rPr lang="es-ES" sz="1800" err="1">
                <a:solidFill>
                  <a:schemeClr val="bg1"/>
                </a:solidFill>
              </a:rPr>
              <a:t>Learning</a:t>
            </a:r>
            <a:r>
              <a:rPr lang="es-ES" sz="1800">
                <a:solidFill>
                  <a:schemeClr val="bg1"/>
                </a:solidFill>
              </a:rPr>
              <a:t> </a:t>
            </a:r>
            <a:r>
              <a:rPr lang="es-ES" sz="1800" err="1">
                <a:solidFill>
                  <a:schemeClr val="bg1"/>
                </a:solidFill>
              </a:rPr>
              <a:t>Rate</a:t>
            </a:r>
            <a:r>
              <a:rPr lang="es-ES" sz="1800">
                <a:solidFill>
                  <a:schemeClr val="bg1"/>
                </a:solidFill>
              </a:rPr>
              <a:t> (valor y si es adaptativo o no)</a:t>
            </a:r>
          </a:p>
          <a:p>
            <a:r>
              <a:rPr lang="es-ES" sz="1800">
                <a:solidFill>
                  <a:schemeClr val="bg1"/>
                </a:solidFill>
              </a:rPr>
              <a:t>Función de pérdida</a:t>
            </a:r>
          </a:p>
          <a:p>
            <a:r>
              <a:rPr lang="es-ES" sz="1800">
                <a:solidFill>
                  <a:schemeClr val="bg1"/>
                </a:solidFill>
              </a:rPr>
              <a:t>Momento</a:t>
            </a:r>
          </a:p>
          <a:p>
            <a:r>
              <a:rPr lang="es-ES" sz="1800">
                <a:solidFill>
                  <a:schemeClr val="bg1"/>
                </a:solidFill>
              </a:rPr>
              <a:t>R: </a:t>
            </a:r>
            <a:r>
              <a:rPr lang="es-ES" sz="1800" err="1">
                <a:solidFill>
                  <a:schemeClr val="bg1"/>
                </a:solidFill>
              </a:rPr>
              <a:t>Early</a:t>
            </a:r>
            <a:r>
              <a:rPr lang="es-ES" sz="1800">
                <a:solidFill>
                  <a:schemeClr val="bg1"/>
                </a:solidFill>
              </a:rPr>
              <a:t>-Stop, </a:t>
            </a:r>
            <a:r>
              <a:rPr lang="es-ES" sz="1800" err="1">
                <a:solidFill>
                  <a:schemeClr val="bg1"/>
                </a:solidFill>
              </a:rPr>
              <a:t>Gradient</a:t>
            </a:r>
            <a:r>
              <a:rPr lang="es-ES" sz="1800">
                <a:solidFill>
                  <a:schemeClr val="bg1"/>
                </a:solidFill>
              </a:rPr>
              <a:t> </a:t>
            </a:r>
            <a:r>
              <a:rPr lang="es-ES" sz="1800" err="1">
                <a:solidFill>
                  <a:schemeClr val="bg1"/>
                </a:solidFill>
              </a:rPr>
              <a:t>clipping</a:t>
            </a:r>
            <a:endParaRPr lang="es-ES" sz="1800">
              <a:solidFill>
                <a:schemeClr val="bg1"/>
              </a:solidFill>
            </a:endParaRPr>
          </a:p>
        </p:txBody>
      </p:sp>
      <p:cxnSp>
        <p:nvCxnSpPr>
          <p:cNvPr id="30" name="Conector recto de flecha 29">
            <a:extLst>
              <a:ext uri="{FF2B5EF4-FFF2-40B4-BE49-F238E27FC236}">
                <a16:creationId xmlns:a16="http://schemas.microsoft.com/office/drawing/2014/main" id="{2213C786-42D6-AC9D-472F-11222680F5B2}"/>
              </a:ext>
            </a:extLst>
          </p:cNvPr>
          <p:cNvCxnSpPr>
            <a:cxnSpLocks/>
          </p:cNvCxnSpPr>
          <p:nvPr/>
        </p:nvCxnSpPr>
        <p:spPr>
          <a:xfrm>
            <a:off x="2917792" y="2704346"/>
            <a:ext cx="1572682" cy="101391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83CA1A52-F242-8D41-A6FE-9A6A277A692C}"/>
              </a:ext>
            </a:extLst>
          </p:cNvPr>
          <p:cNvCxnSpPr>
            <a:cxnSpLocks/>
          </p:cNvCxnSpPr>
          <p:nvPr/>
        </p:nvCxnSpPr>
        <p:spPr>
          <a:xfrm flipH="1">
            <a:off x="7698257" y="5204178"/>
            <a:ext cx="1032104" cy="5045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780C24B5-A5A5-182B-3D34-DF0DCC0C3D44}"/>
              </a:ext>
            </a:extLst>
          </p:cNvPr>
          <p:cNvSpPr txBox="1"/>
          <p:nvPr/>
        </p:nvSpPr>
        <p:spPr>
          <a:xfrm>
            <a:off x="8493290" y="1059605"/>
            <a:ext cx="3480422" cy="2585323"/>
          </a:xfrm>
          <a:prstGeom prst="rect">
            <a:avLst/>
          </a:prstGeom>
          <a:noFill/>
        </p:spPr>
        <p:txBody>
          <a:bodyPr wrap="square" rtlCol="0">
            <a:spAutoFit/>
          </a:bodyPr>
          <a:lstStyle/>
          <a:p>
            <a:r>
              <a:rPr lang="es-ES" sz="1800">
                <a:solidFill>
                  <a:schemeClr val="bg1"/>
                </a:solidFill>
              </a:rPr>
              <a:t>Arquitectura</a:t>
            </a:r>
          </a:p>
          <a:p>
            <a:r>
              <a:rPr lang="es-ES" sz="1800">
                <a:solidFill>
                  <a:schemeClr val="bg1"/>
                </a:solidFill>
              </a:rPr>
              <a:t>Número de capas</a:t>
            </a:r>
          </a:p>
          <a:p>
            <a:r>
              <a:rPr lang="es-ES" sz="1800">
                <a:solidFill>
                  <a:schemeClr val="bg1"/>
                </a:solidFill>
              </a:rPr>
              <a:t>Tipos de capas</a:t>
            </a:r>
          </a:p>
          <a:p>
            <a:r>
              <a:rPr lang="es-ES" sz="1800">
                <a:solidFill>
                  <a:schemeClr val="bg1"/>
                </a:solidFill>
              </a:rPr>
              <a:t>Número de neuronas por capas</a:t>
            </a:r>
          </a:p>
          <a:p>
            <a:r>
              <a:rPr lang="es-ES" sz="1800">
                <a:solidFill>
                  <a:schemeClr val="bg1"/>
                </a:solidFill>
              </a:rPr>
              <a:t>Función de activación por capa</a:t>
            </a:r>
          </a:p>
          <a:p>
            <a:r>
              <a:rPr lang="es-ES" sz="1800">
                <a:solidFill>
                  <a:schemeClr val="bg1"/>
                </a:solidFill>
              </a:rPr>
              <a:t>Algoritmo de inicialización de los pesos por capa</a:t>
            </a:r>
          </a:p>
          <a:p>
            <a:r>
              <a:rPr lang="es-ES" sz="1800">
                <a:solidFill>
                  <a:schemeClr val="bg1"/>
                </a:solidFill>
              </a:rPr>
              <a:t>R: </a:t>
            </a:r>
            <a:r>
              <a:rPr lang="es-ES" sz="1800" err="1">
                <a:solidFill>
                  <a:schemeClr val="bg1"/>
                </a:solidFill>
              </a:rPr>
              <a:t>Dropout</a:t>
            </a:r>
            <a:r>
              <a:rPr lang="es-ES" sz="1800">
                <a:solidFill>
                  <a:schemeClr val="bg1"/>
                </a:solidFill>
              </a:rPr>
              <a:t>, </a:t>
            </a:r>
            <a:r>
              <a:rPr lang="es-ES" sz="1800" err="1">
                <a:solidFill>
                  <a:schemeClr val="bg1"/>
                </a:solidFill>
              </a:rPr>
              <a:t>Batch</a:t>
            </a:r>
            <a:r>
              <a:rPr lang="es-ES" sz="1800">
                <a:solidFill>
                  <a:schemeClr val="bg1"/>
                </a:solidFill>
              </a:rPr>
              <a:t> </a:t>
            </a:r>
            <a:r>
              <a:rPr lang="es-ES" sz="1800" err="1">
                <a:solidFill>
                  <a:schemeClr val="bg1"/>
                </a:solidFill>
              </a:rPr>
              <a:t>normalization</a:t>
            </a:r>
            <a:endParaRPr lang="es-ES" sz="1800">
              <a:solidFill>
                <a:schemeClr val="bg1"/>
              </a:solidFill>
            </a:endParaRPr>
          </a:p>
          <a:p>
            <a:endParaRPr lang="es-ES" sz="1800">
              <a:solidFill>
                <a:schemeClr val="bg1"/>
              </a:solidFill>
            </a:endParaRPr>
          </a:p>
        </p:txBody>
      </p:sp>
      <p:cxnSp>
        <p:nvCxnSpPr>
          <p:cNvPr id="36" name="Conector recto de flecha 35">
            <a:extLst>
              <a:ext uri="{FF2B5EF4-FFF2-40B4-BE49-F238E27FC236}">
                <a16:creationId xmlns:a16="http://schemas.microsoft.com/office/drawing/2014/main" id="{60DCAEE5-1A7F-91AD-56E9-962D7B922993}"/>
              </a:ext>
            </a:extLst>
          </p:cNvPr>
          <p:cNvCxnSpPr>
            <a:cxnSpLocks/>
          </p:cNvCxnSpPr>
          <p:nvPr/>
        </p:nvCxnSpPr>
        <p:spPr>
          <a:xfrm flipH="1">
            <a:off x="7646906" y="1285526"/>
            <a:ext cx="846384" cy="8406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Rectángulo redondeado 4">
            <a:extLst>
              <a:ext uri="{FF2B5EF4-FFF2-40B4-BE49-F238E27FC236}">
                <a16:creationId xmlns:a16="http://schemas.microsoft.com/office/drawing/2014/main" id="{9AA270B2-179A-B56A-E305-8E152916DC8D}"/>
              </a:ext>
            </a:extLst>
          </p:cNvPr>
          <p:cNvSpPr/>
          <p:nvPr/>
        </p:nvSpPr>
        <p:spPr>
          <a:xfrm>
            <a:off x="373883" y="242721"/>
            <a:ext cx="11634086" cy="6437240"/>
          </a:xfrm>
          <a:prstGeom prst="roundRect">
            <a:avLst/>
          </a:prstGeom>
          <a:solidFill>
            <a:srgbClr val="FF0000">
              <a:alpha val="3921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CuadroTexto 42">
            <a:extLst>
              <a:ext uri="{FF2B5EF4-FFF2-40B4-BE49-F238E27FC236}">
                <a16:creationId xmlns:a16="http://schemas.microsoft.com/office/drawing/2014/main" id="{E706902A-DD79-8773-DD85-1CAD6D7EDCD5}"/>
              </a:ext>
            </a:extLst>
          </p:cNvPr>
          <p:cNvSpPr txBox="1"/>
          <p:nvPr/>
        </p:nvSpPr>
        <p:spPr>
          <a:xfrm>
            <a:off x="639929" y="3322143"/>
            <a:ext cx="3353313" cy="2554545"/>
          </a:xfrm>
          <a:prstGeom prst="rect">
            <a:avLst/>
          </a:prstGeom>
          <a:noFill/>
        </p:spPr>
        <p:txBody>
          <a:bodyPr wrap="square" rtlCol="0">
            <a:spAutoFit/>
          </a:bodyPr>
          <a:lstStyle/>
          <a:p>
            <a:r>
              <a:rPr lang="es-ES" sz="3200">
                <a:solidFill>
                  <a:schemeClr val="bg1"/>
                </a:solidFill>
              </a:rPr>
              <a:t>NO ENTRAR EN SHOCK:</a:t>
            </a:r>
          </a:p>
          <a:p>
            <a:r>
              <a:rPr lang="es-ES" sz="1600">
                <a:solidFill>
                  <a:schemeClr val="bg1"/>
                </a:solidFill>
              </a:rPr>
              <a:t>- Como en la mayoría de modelos, tendremos buenos valores por defecto para muchos de los </a:t>
            </a:r>
            <a:r>
              <a:rPr lang="es-ES" sz="1600" err="1">
                <a:solidFill>
                  <a:schemeClr val="bg1"/>
                </a:solidFill>
              </a:rPr>
              <a:t>hiperparámetros</a:t>
            </a:r>
            <a:r>
              <a:rPr lang="es-ES" sz="1600">
                <a:solidFill>
                  <a:schemeClr val="bg1"/>
                </a:solidFill>
              </a:rPr>
              <a:t>, jugaremos con las capas, el número de neuronas, la arquitectura y alguna más</a:t>
            </a:r>
          </a:p>
        </p:txBody>
      </p:sp>
    </p:spTree>
    <p:extLst>
      <p:ext uri="{BB962C8B-B14F-4D97-AF65-F5344CB8AC3E}">
        <p14:creationId xmlns:p14="http://schemas.microsoft.com/office/powerpoint/2010/main" val="243803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DL: tipos de aprendizaje</a:t>
            </a:r>
            <a:endParaRPr>
              <a:solidFill>
                <a:srgbClr val="FF0000"/>
              </a:solidFill>
            </a:endParaRPr>
          </a:p>
        </p:txBody>
      </p:sp>
      <p:sp>
        <p:nvSpPr>
          <p:cNvPr id="111" name="Google Shape;111;p7"/>
          <p:cNvSpPr/>
          <p:nvPr/>
        </p:nvSpPr>
        <p:spPr>
          <a:xfrm>
            <a:off x="838200" y="2785200"/>
            <a:ext cx="4575464"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DL funciona con cualquier tipo de problema: supervisado, no supervisado, por refuerzo, etc.</a:t>
            </a:r>
            <a:endParaRPr/>
          </a:p>
          <a:p>
            <a:pPr marL="285750" marR="0" lvl="0" indent="-171450" algn="l" rtl="0">
              <a:spcBef>
                <a:spcPts val="0"/>
              </a:spcBef>
              <a:spcAft>
                <a:spcPts val="0"/>
              </a:spcAft>
              <a:buClr>
                <a:schemeClr val="lt1"/>
              </a:buClr>
              <a:buSzPts val="1800"/>
              <a:buFont typeface="Arial"/>
              <a:buNone/>
            </a:pPr>
            <a:endParaRPr sz="1800" b="0" i="0" u="none" strike="noStrike" cap="none">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s-ES" sz="1800" b="0" i="0" u="none" strike="noStrike" cap="none">
                <a:solidFill>
                  <a:schemeClr val="lt1"/>
                </a:solidFill>
                <a:latin typeface="Calibri"/>
                <a:ea typeface="Calibri"/>
                <a:cs typeface="Calibri"/>
                <a:sym typeface="Calibri"/>
              </a:rPr>
              <a:t>Ahora se usa generalmente para aprendizaje supervisado y por refuerzo, pero…</a:t>
            </a:r>
            <a:endParaRPr/>
          </a:p>
        </p:txBody>
      </p:sp>
      <p:pic>
        <p:nvPicPr>
          <p:cNvPr id="112" name="Google Shape;112;p7" descr="Aprendizaje Supervisado y No Supervisado - Fernando Sancho Caparrini"/>
          <p:cNvPicPr preferRelativeResize="0"/>
          <p:nvPr/>
        </p:nvPicPr>
        <p:blipFill rotWithShape="1">
          <a:blip r:embed="rId3">
            <a:alphaModFix/>
          </a:blip>
          <a:srcRect/>
          <a:stretch/>
        </p:blipFill>
        <p:spPr>
          <a:xfrm>
            <a:off x="5970872" y="1690688"/>
            <a:ext cx="5734050" cy="3943350"/>
          </a:xfrm>
          <a:prstGeom prst="rect">
            <a:avLst/>
          </a:prstGeom>
          <a:noFill/>
          <a:ln>
            <a:noFill/>
          </a:ln>
        </p:spPr>
      </p:pic>
    </p:spTree>
    <p:extLst>
      <p:ext uri="{BB962C8B-B14F-4D97-AF65-F5344CB8AC3E}">
        <p14:creationId xmlns:p14="http://schemas.microsoft.com/office/powerpoint/2010/main" val="157897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a264c5d9f9_0_3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Herramientas</a:t>
            </a:r>
            <a:endParaRPr>
              <a:solidFill>
                <a:srgbClr val="FF0000"/>
              </a:solidFill>
            </a:endParaRPr>
          </a:p>
        </p:txBody>
      </p:sp>
      <p:pic>
        <p:nvPicPr>
          <p:cNvPr id="126" name="Google Shape;126;ga264c5d9f9_0_3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3486" y="2337533"/>
            <a:ext cx="3634945" cy="968032"/>
          </a:xfrm>
          <a:prstGeom prst="rect">
            <a:avLst/>
          </a:prstGeom>
          <a:noFill/>
          <a:ln>
            <a:noFill/>
          </a:ln>
        </p:spPr>
      </p:pic>
      <p:pic>
        <p:nvPicPr>
          <p:cNvPr id="127" name="Google Shape;127;ga264c5d9f9_0_3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38305" y="2013733"/>
            <a:ext cx="2795132" cy="1415267"/>
          </a:xfrm>
          <a:prstGeom prst="rect">
            <a:avLst/>
          </a:prstGeom>
          <a:noFill/>
          <a:ln>
            <a:noFill/>
          </a:ln>
        </p:spPr>
      </p:pic>
      <p:pic>
        <p:nvPicPr>
          <p:cNvPr id="1026" name="Picture 2" descr="Getting started with PyTorch. Deep Learning and Artificial… | by Navaneeth  Dinesh | Medium">
            <a:extLst>
              <a:ext uri="{FF2B5EF4-FFF2-40B4-BE49-F238E27FC236}">
                <a16:creationId xmlns:a16="http://schemas.microsoft.com/office/drawing/2014/main" id="{1EBCF315-F9CE-F763-F292-FDE5E2D4C53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88584" y="2114978"/>
            <a:ext cx="2174790" cy="14131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 Advantages of Using Google Colab for Python | by Michael Van Den Reym |  Python in Plain English">
            <a:extLst>
              <a:ext uri="{FF2B5EF4-FFF2-40B4-BE49-F238E27FC236}">
                <a16:creationId xmlns:a16="http://schemas.microsoft.com/office/drawing/2014/main" id="{06A88D0E-DCC4-27EF-9BFB-544854192E8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12741" y="4423777"/>
            <a:ext cx="3744097" cy="1505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a264c5d9f9_0_3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Algunas aplicaciones</a:t>
            </a:r>
            <a:endParaRPr>
              <a:solidFill>
                <a:srgbClr val="FF0000"/>
              </a:solidFill>
            </a:endParaRPr>
          </a:p>
        </p:txBody>
      </p:sp>
      <p:pic>
        <p:nvPicPr>
          <p:cNvPr id="134" name="Google Shape;134;ga264c5d9f9_0_333"/>
          <p:cNvPicPr preferRelativeResize="0"/>
          <p:nvPr/>
        </p:nvPicPr>
        <p:blipFill>
          <a:blip r:embed="rId3">
            <a:alphaModFix/>
          </a:blip>
          <a:stretch>
            <a:fillRect/>
          </a:stretch>
        </p:blipFill>
        <p:spPr>
          <a:xfrm>
            <a:off x="2385225" y="1766363"/>
            <a:ext cx="3436100" cy="2286575"/>
          </a:xfrm>
          <a:prstGeom prst="rect">
            <a:avLst/>
          </a:prstGeom>
          <a:noFill/>
          <a:ln>
            <a:noFill/>
          </a:ln>
        </p:spPr>
      </p:pic>
      <p:pic>
        <p:nvPicPr>
          <p:cNvPr id="135" name="Google Shape;135;ga264c5d9f9_0_33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113175" y="1956018"/>
            <a:ext cx="3682400" cy="1907275"/>
          </a:xfrm>
          <a:prstGeom prst="rect">
            <a:avLst/>
          </a:prstGeom>
          <a:noFill/>
          <a:ln>
            <a:noFill/>
          </a:ln>
        </p:spPr>
      </p:pic>
      <p:pic>
        <p:nvPicPr>
          <p:cNvPr id="136" name="Google Shape;136;ga264c5d9f9_0_33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80203" y="4454075"/>
            <a:ext cx="3003375" cy="2028250"/>
          </a:xfrm>
          <a:prstGeom prst="rect">
            <a:avLst/>
          </a:prstGeom>
          <a:noFill/>
          <a:ln>
            <a:noFill/>
          </a:ln>
        </p:spPr>
      </p:pic>
      <p:pic>
        <p:nvPicPr>
          <p:cNvPr id="137" name="Google Shape;137;ga264c5d9f9_0_33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326906" y="4128475"/>
            <a:ext cx="3116766" cy="1907275"/>
          </a:xfrm>
          <a:prstGeom prst="rect">
            <a:avLst/>
          </a:prstGeom>
          <a:noFill/>
          <a:ln>
            <a:noFill/>
          </a:ln>
        </p:spPr>
      </p:pic>
      <p:sp>
        <p:nvSpPr>
          <p:cNvPr id="138" name="Google Shape;138;ga264c5d9f9_0_333"/>
          <p:cNvSpPr/>
          <p:nvPr/>
        </p:nvSpPr>
        <p:spPr>
          <a:xfrm>
            <a:off x="5383638" y="6124350"/>
            <a:ext cx="3003300" cy="51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s-ES" sz="1300">
                <a:solidFill>
                  <a:schemeClr val="lt1"/>
                </a:solidFill>
                <a:latin typeface="Calibri"/>
                <a:ea typeface="Calibri"/>
                <a:cs typeface="Calibri"/>
                <a:sym typeface="Calibri"/>
              </a:rPr>
              <a:t>Real time traductor for conference</a:t>
            </a:r>
            <a:endParaRPr sz="1300">
              <a:solidFill>
                <a:schemeClr val="lt1"/>
              </a:solidFill>
              <a:latin typeface="Calibri"/>
              <a:ea typeface="Calibri"/>
              <a:cs typeface="Calibri"/>
              <a:sym typeface="Calibri"/>
            </a:endParaRPr>
          </a:p>
        </p:txBody>
      </p:sp>
      <p:sp>
        <p:nvSpPr>
          <p:cNvPr id="139" name="Google Shape;139;ga264c5d9f9_0_333"/>
          <p:cNvSpPr/>
          <p:nvPr/>
        </p:nvSpPr>
        <p:spPr>
          <a:xfrm>
            <a:off x="8594638" y="5869175"/>
            <a:ext cx="3003300" cy="51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s-ES" sz="1300" u="sng">
                <a:solidFill>
                  <a:schemeClr val="hlink"/>
                </a:solidFill>
                <a:latin typeface="Calibri"/>
                <a:ea typeface="Calibri"/>
                <a:cs typeface="Calibri"/>
                <a:sym typeface="Calibri"/>
                <a:hlinkClick r:id="rId7"/>
              </a:rPr>
              <a:t>Trailers hechos por una IA</a:t>
            </a:r>
            <a:endParaRPr sz="13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35010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ad68aded55_0_0"/>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Neural Networks</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Deep </a:t>
            </a:r>
            <a:r>
              <a:rPr lang="es-ES" err="1">
                <a:solidFill>
                  <a:srgbClr val="FF0000"/>
                </a:solidFill>
              </a:rPr>
              <a:t>Learning</a:t>
            </a:r>
            <a:endParaRPr/>
          </a:p>
        </p:txBody>
      </p:sp>
      <p:pic>
        <p:nvPicPr>
          <p:cNvPr id="96" name="Google Shape;96;p4" descr="What's the Difference Between AI, Machine Learning, and Deep Learning? |  Oracle Big Data Blo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70500" y="2255449"/>
            <a:ext cx="7328924" cy="3191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ga264c5d9f9_0_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21325" y="1190825"/>
            <a:ext cx="3600042" cy="2153075"/>
          </a:xfrm>
          <a:prstGeom prst="rect">
            <a:avLst/>
          </a:prstGeom>
          <a:noFill/>
          <a:ln>
            <a:noFill/>
          </a:ln>
        </p:spPr>
      </p:pic>
      <p:pic>
        <p:nvPicPr>
          <p:cNvPr id="152" name="Google Shape;152;ga264c5d9f9_0_2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839475" y="1190825"/>
            <a:ext cx="3235399" cy="2200050"/>
          </a:xfrm>
          <a:prstGeom prst="rect">
            <a:avLst/>
          </a:prstGeom>
          <a:noFill/>
          <a:ln>
            <a:noFill/>
          </a:ln>
        </p:spPr>
      </p:pic>
      <p:pic>
        <p:nvPicPr>
          <p:cNvPr id="153" name="Google Shape;153;ga264c5d9f9_0_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21326" y="3702775"/>
            <a:ext cx="3600049" cy="2200050"/>
          </a:xfrm>
          <a:prstGeom prst="rect">
            <a:avLst/>
          </a:prstGeom>
          <a:noFill/>
          <a:ln>
            <a:noFill/>
          </a:ln>
        </p:spPr>
      </p:pic>
      <p:pic>
        <p:nvPicPr>
          <p:cNvPr id="154" name="Google Shape;154;ga264c5d9f9_0_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148650" y="1190825"/>
            <a:ext cx="2002393" cy="2200050"/>
          </a:xfrm>
          <a:prstGeom prst="rect">
            <a:avLst/>
          </a:prstGeom>
          <a:noFill/>
          <a:ln>
            <a:noFill/>
          </a:ln>
        </p:spPr>
      </p:pic>
      <p:pic>
        <p:nvPicPr>
          <p:cNvPr id="155" name="Google Shape;155;ga264c5d9f9_0_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9148650" y="3749750"/>
            <a:ext cx="2153075" cy="2153075"/>
          </a:xfrm>
          <a:prstGeom prst="rect">
            <a:avLst/>
          </a:prstGeom>
          <a:noFill/>
          <a:ln>
            <a:noFill/>
          </a:ln>
        </p:spPr>
      </p:pic>
      <p:pic>
        <p:nvPicPr>
          <p:cNvPr id="156" name="Google Shape;156;ga264c5d9f9_0_2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427100" y="3650650"/>
            <a:ext cx="2254075" cy="2293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ga264c5d9f9_0_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57300" y="1199313"/>
            <a:ext cx="3258875" cy="2171375"/>
          </a:xfrm>
          <a:prstGeom prst="rect">
            <a:avLst/>
          </a:prstGeom>
          <a:noFill/>
          <a:ln>
            <a:noFill/>
          </a:ln>
        </p:spPr>
      </p:pic>
      <p:pic>
        <p:nvPicPr>
          <p:cNvPr id="163" name="Google Shape;163;ga264c5d9f9_0_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22075" y="1314150"/>
            <a:ext cx="3449426" cy="1941696"/>
          </a:xfrm>
          <a:prstGeom prst="rect">
            <a:avLst/>
          </a:prstGeom>
          <a:noFill/>
          <a:ln>
            <a:noFill/>
          </a:ln>
        </p:spPr>
      </p:pic>
      <p:pic>
        <p:nvPicPr>
          <p:cNvPr id="164" name="Google Shape;164;ga264c5d9f9_0_3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57305" y="4041775"/>
            <a:ext cx="3314026" cy="1864150"/>
          </a:xfrm>
          <a:prstGeom prst="rect">
            <a:avLst/>
          </a:prstGeom>
          <a:noFill/>
          <a:ln>
            <a:noFill/>
          </a:ln>
        </p:spPr>
      </p:pic>
      <p:pic>
        <p:nvPicPr>
          <p:cNvPr id="165" name="Google Shape;165;ga264c5d9f9_0_3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326525" y="1318200"/>
            <a:ext cx="1781800" cy="1933575"/>
          </a:xfrm>
          <a:prstGeom prst="rect">
            <a:avLst/>
          </a:prstGeom>
          <a:noFill/>
          <a:ln>
            <a:noFill/>
          </a:ln>
        </p:spPr>
      </p:pic>
      <p:pic>
        <p:nvPicPr>
          <p:cNvPr id="166" name="Google Shape;166;ga264c5d9f9_0_3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9170475" y="3789726"/>
            <a:ext cx="2436000" cy="1621050"/>
          </a:xfrm>
          <a:prstGeom prst="rect">
            <a:avLst/>
          </a:prstGeom>
          <a:noFill/>
          <a:ln>
            <a:noFill/>
          </a:ln>
        </p:spPr>
      </p:pic>
      <p:pic>
        <p:nvPicPr>
          <p:cNvPr id="167" name="Google Shape;167;ga264c5d9f9_0_31"/>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051474" y="3805787"/>
            <a:ext cx="1781800" cy="23361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a264c5d9f9_0_48"/>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¿Por qué DL?</a:t>
            </a:r>
            <a:endParaRPr>
              <a:solidFill>
                <a:srgbClr val="FF0000"/>
              </a:solidFill>
            </a:endParaRPr>
          </a:p>
        </p:txBody>
      </p:sp>
      <p:sp>
        <p:nvSpPr>
          <p:cNvPr id="4" name="CuadroTexto 3">
            <a:extLst>
              <a:ext uri="{FF2B5EF4-FFF2-40B4-BE49-F238E27FC236}">
                <a16:creationId xmlns:a16="http://schemas.microsoft.com/office/drawing/2014/main" id="{98A64FDA-0800-E807-0D41-0FDDB421E59D}"/>
              </a:ext>
            </a:extLst>
          </p:cNvPr>
          <p:cNvSpPr txBox="1"/>
          <p:nvPr/>
        </p:nvSpPr>
        <p:spPr>
          <a:xfrm>
            <a:off x="1307758" y="1510776"/>
            <a:ext cx="9442620" cy="3785652"/>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s-ES" sz="2400">
                <a:solidFill>
                  <a:schemeClr val="bg1"/>
                </a:solidFill>
              </a:rPr>
              <a:t>Porque se han solventado problemas que han permitido,  después de mucho tiempo suponiéndolo y demostrándolo a pequeña escala, probar que usar estas estructuras como modelos de ML son muy efectivas para casi cualquier problema</a:t>
            </a:r>
          </a:p>
          <a:p>
            <a:pPr marL="342900" indent="-342900">
              <a:buClr>
                <a:schemeClr val="bg1"/>
              </a:buClr>
              <a:buFont typeface="Arial" panose="020B0604020202020204" pitchFamily="34" charset="0"/>
              <a:buChar char="•"/>
            </a:pPr>
            <a:endParaRPr lang="es-ES" sz="2400">
              <a:solidFill>
                <a:schemeClr val="bg1"/>
              </a:solidFill>
            </a:endParaRPr>
          </a:p>
          <a:p>
            <a:pPr marL="342900" indent="-342900">
              <a:buClr>
                <a:schemeClr val="bg1"/>
              </a:buClr>
              <a:buFont typeface="Arial" panose="020B0604020202020204" pitchFamily="34" charset="0"/>
              <a:buChar char="•"/>
            </a:pPr>
            <a:r>
              <a:rPr lang="es-ES" sz="2400">
                <a:solidFill>
                  <a:schemeClr val="bg1"/>
                </a:solidFill>
              </a:rPr>
              <a:t>Y además ahora se pueden “reproducir” en masa</a:t>
            </a:r>
          </a:p>
          <a:p>
            <a:pPr marL="342900" indent="-342900">
              <a:buClr>
                <a:schemeClr val="bg1"/>
              </a:buClr>
              <a:buFont typeface="Arial" panose="020B0604020202020204" pitchFamily="34" charset="0"/>
              <a:buChar char="•"/>
            </a:pPr>
            <a:endParaRPr lang="es-ES" sz="2400">
              <a:solidFill>
                <a:schemeClr val="bg1"/>
              </a:solidFill>
            </a:endParaRPr>
          </a:p>
          <a:p>
            <a:pPr marL="342900" indent="-342900">
              <a:buClr>
                <a:schemeClr val="bg1"/>
              </a:buClr>
              <a:buFont typeface="Arial" panose="020B0604020202020204" pitchFamily="34" charset="0"/>
              <a:buChar char="•"/>
            </a:pPr>
            <a:r>
              <a:rPr lang="es-ES" sz="2400">
                <a:solidFill>
                  <a:schemeClr val="bg1"/>
                </a:solidFill>
              </a:rPr>
              <a:t>Esta suposición venía de que parten de intentar imitar los sistemas neuronales como el que usamos para aprender los seres humanos</a:t>
            </a:r>
          </a:p>
        </p:txBody>
      </p:sp>
    </p:spTree>
    <p:extLst>
      <p:ext uri="{BB962C8B-B14F-4D97-AF65-F5344CB8AC3E}">
        <p14:creationId xmlns:p14="http://schemas.microsoft.com/office/powerpoint/2010/main" val="349570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a264c5d9f9_0_48"/>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¿Por qué ahora?</a:t>
            </a:r>
            <a:endParaRPr>
              <a:solidFill>
                <a:srgbClr val="FF0000"/>
              </a:solidFill>
            </a:endParaRPr>
          </a:p>
        </p:txBody>
      </p:sp>
      <p:pic>
        <p:nvPicPr>
          <p:cNvPr id="103" name="Google Shape;103;ga264c5d9f9_0_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4425" y="2190300"/>
            <a:ext cx="6507224" cy="3742450"/>
          </a:xfrm>
          <a:prstGeom prst="rect">
            <a:avLst/>
          </a:prstGeom>
          <a:noFill/>
          <a:ln>
            <a:noFill/>
          </a:ln>
        </p:spPr>
      </p:pic>
      <p:sp>
        <p:nvSpPr>
          <p:cNvPr id="104" name="Google Shape;104;ga264c5d9f9_0_48"/>
          <p:cNvSpPr/>
          <p:nvPr/>
        </p:nvSpPr>
        <p:spPr>
          <a:xfrm>
            <a:off x="564425" y="1293300"/>
            <a:ext cx="10700400" cy="89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Los algoritmos tradicionales no escalan bien con gran cantidad de datos.</a:t>
            </a: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s-ES" sz="1800">
                <a:solidFill>
                  <a:schemeClr val="lt1"/>
                </a:solidFill>
                <a:latin typeface="Calibri"/>
                <a:ea typeface="Calibri"/>
                <a:cs typeface="Calibri"/>
                <a:sym typeface="Calibri"/>
              </a:rPr>
              <a:t>Ha crecido exponencialmente la capacidad de cómputo</a:t>
            </a: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FC6DA666-758E-B84D-D656-A51C45A1D552}"/>
              </a:ext>
            </a:extLst>
          </p:cNvPr>
          <p:cNvSpPr txBox="1"/>
          <p:nvPr/>
        </p:nvSpPr>
        <p:spPr>
          <a:xfrm>
            <a:off x="7636342" y="2480111"/>
            <a:ext cx="4226011" cy="738664"/>
          </a:xfrm>
          <a:prstGeom prst="rect">
            <a:avLst/>
          </a:prstGeom>
          <a:noFill/>
        </p:spPr>
        <p:txBody>
          <a:bodyPr wrap="square" rtlCol="0">
            <a:spAutoFit/>
          </a:bodyPr>
          <a:lstStyle/>
          <a:p>
            <a:r>
              <a:rPr lang="es-ES">
                <a:solidFill>
                  <a:schemeClr val="bg1"/>
                </a:solidFill>
              </a:rPr>
              <a:t>El aprendizaje basado en redes neuronales (el mismo en el que se basa el DL) ha interesado desde el siglo pasado</a:t>
            </a:r>
          </a:p>
        </p:txBody>
      </p:sp>
      <p:sp>
        <p:nvSpPr>
          <p:cNvPr id="3" name="CuadroTexto 2">
            <a:extLst>
              <a:ext uri="{FF2B5EF4-FFF2-40B4-BE49-F238E27FC236}">
                <a16:creationId xmlns:a16="http://schemas.microsoft.com/office/drawing/2014/main" id="{CF32B97B-74BF-564F-F13F-1B19F0720345}"/>
              </a:ext>
            </a:extLst>
          </p:cNvPr>
          <p:cNvSpPr txBox="1"/>
          <p:nvPr/>
        </p:nvSpPr>
        <p:spPr>
          <a:xfrm>
            <a:off x="7631805" y="3652038"/>
            <a:ext cx="4226011" cy="2031325"/>
          </a:xfrm>
          <a:prstGeom prst="rect">
            <a:avLst/>
          </a:prstGeom>
          <a:noFill/>
        </p:spPr>
        <p:txBody>
          <a:bodyPr wrap="square" rtlCol="0">
            <a:spAutoFit/>
          </a:bodyPr>
          <a:lstStyle/>
          <a:p>
            <a:r>
              <a:rPr lang="es-ES">
                <a:solidFill>
                  <a:schemeClr val="bg1"/>
                </a:solidFill>
              </a:rPr>
              <a:t>Además de la capacidad de computo:</a:t>
            </a:r>
          </a:p>
          <a:p>
            <a:pPr marL="285750" indent="-285750">
              <a:buClr>
                <a:schemeClr val="bg1"/>
              </a:buClr>
              <a:buFont typeface="Arial" panose="020B0604020202020204" pitchFamily="34" charset="0"/>
              <a:buChar char="•"/>
            </a:pPr>
            <a:r>
              <a:rPr lang="es-ES">
                <a:solidFill>
                  <a:schemeClr val="bg1"/>
                </a:solidFill>
              </a:rPr>
              <a:t>Se mejoró el sistema de aprendizaje/optimización</a:t>
            </a:r>
          </a:p>
          <a:p>
            <a:pPr marL="285750" indent="-285750">
              <a:buClr>
                <a:schemeClr val="bg1"/>
              </a:buClr>
              <a:buFont typeface="Arial" panose="020B0604020202020204" pitchFamily="34" charset="0"/>
              <a:buChar char="•"/>
            </a:pPr>
            <a:r>
              <a:rPr lang="es-ES">
                <a:solidFill>
                  <a:schemeClr val="bg1"/>
                </a:solidFill>
              </a:rPr>
              <a:t>Se descubrieron estructuras especialmente efectivas para problemas complejos (reconocimiento de imágenes)</a:t>
            </a:r>
          </a:p>
          <a:p>
            <a:pPr marL="285750" indent="-285750">
              <a:buClr>
                <a:schemeClr val="bg1"/>
              </a:buClr>
              <a:buFont typeface="Arial" panose="020B0604020202020204" pitchFamily="34" charset="0"/>
              <a:buChar char="•"/>
            </a:pPr>
            <a:r>
              <a:rPr lang="es-ES">
                <a:solidFill>
                  <a:schemeClr val="bg1"/>
                </a:solidFill>
              </a:rPr>
              <a:t>Se solucionaron problemas que limitaban el aprendizaje supervisado (</a:t>
            </a:r>
            <a:r>
              <a:rPr lang="es-ES" err="1">
                <a:solidFill>
                  <a:schemeClr val="bg1"/>
                </a:solidFill>
              </a:rPr>
              <a:t>Vanishing</a:t>
            </a:r>
            <a:r>
              <a:rPr lang="es-ES">
                <a:solidFill>
                  <a:schemeClr val="bg1"/>
                </a:solidFill>
              </a:rPr>
              <a:t> </a:t>
            </a:r>
            <a:r>
              <a:rPr lang="es-ES" err="1">
                <a:solidFill>
                  <a:schemeClr val="bg1"/>
                </a:solidFill>
              </a:rPr>
              <a:t>Gradient</a:t>
            </a:r>
            <a:r>
              <a:rPr lang="es-ES">
                <a:solidFill>
                  <a:schemeClr val="bg1"/>
                </a:solidFill>
              </a:rPr>
              <a:t>)</a:t>
            </a:r>
          </a:p>
          <a:p>
            <a:pPr marL="285750" indent="-285750">
              <a:buFontTx/>
              <a:buChar char="-"/>
            </a:pPr>
            <a:endParaRPr lang="es-ES">
              <a:solidFill>
                <a:schemeClr val="bg1"/>
              </a:solidFill>
            </a:endParaRPr>
          </a:p>
        </p:txBody>
      </p:sp>
    </p:spTree>
    <p:extLst>
      <p:ext uri="{BB962C8B-B14F-4D97-AF65-F5344CB8AC3E}">
        <p14:creationId xmlns:p14="http://schemas.microsoft.com/office/powerpoint/2010/main" val="3172390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a264c5d9f9_0_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Inspiración biológica</a:t>
            </a:r>
            <a:endParaRPr>
              <a:solidFill>
                <a:srgbClr val="FF0000"/>
              </a:solidFill>
            </a:endParaRPr>
          </a:p>
        </p:txBody>
      </p:sp>
      <p:sp>
        <p:nvSpPr>
          <p:cNvPr id="174" name="Google Shape;174;ga264c5d9f9_0_3"/>
          <p:cNvSpPr/>
          <p:nvPr/>
        </p:nvSpPr>
        <p:spPr>
          <a:xfrm>
            <a:off x="598800" y="1294350"/>
            <a:ext cx="10705200" cy="258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Las redes neuronales están inspirados en el concepto biológico de una neurona. Las neuronas recogen información de otras neuronas, a través de las dendritas. Estas señales producen cambios en el soma (cuerpo de la célula) mediante pequeñas señales eléctricas, y si la señal supera cierto umbral, se propaga a las siguientes neuronas a través del axón.</a:t>
            </a:r>
            <a:endParaRPr sz="1800">
              <a:solidFill>
                <a:schemeClr val="lt1"/>
              </a:solidFill>
              <a:latin typeface="Calibri"/>
              <a:ea typeface="Calibri"/>
              <a:cs typeface="Calibri"/>
              <a:sym typeface="Calibri"/>
            </a:endParaRPr>
          </a:p>
        </p:txBody>
      </p:sp>
      <p:pic>
        <p:nvPicPr>
          <p:cNvPr id="175" name="Google Shape;175;ga264c5d9f9_0_3" descr="Image for pos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40726" y="2972825"/>
            <a:ext cx="5221024" cy="2929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a264c5d9f9_0_57"/>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La neurona</a:t>
            </a:r>
            <a:endParaRPr>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a264c5d9f9_0_62"/>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McCulloch-Pitts neuron</a:t>
            </a:r>
            <a:endParaRPr>
              <a:solidFill>
                <a:srgbClr val="FF0000"/>
              </a:solidFill>
            </a:endParaRPr>
          </a:p>
        </p:txBody>
      </p:sp>
      <p:sp>
        <p:nvSpPr>
          <p:cNvPr id="188" name="Google Shape;188;ga264c5d9f9_0_62"/>
          <p:cNvSpPr/>
          <p:nvPr/>
        </p:nvSpPr>
        <p:spPr>
          <a:xfrm>
            <a:off x="525275" y="1477650"/>
            <a:ext cx="4512000" cy="259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Componentes de la neurona:</a:t>
            </a:r>
            <a:endParaRPr sz="190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a:solidFill>
                  <a:schemeClr val="lt1"/>
                </a:solidFill>
                <a:latin typeface="Calibri"/>
                <a:ea typeface="Calibri"/>
                <a:cs typeface="Calibri"/>
                <a:sym typeface="Calibri"/>
              </a:rPr>
              <a:t>Inputs</a:t>
            </a:r>
            <a:endParaRPr sz="1900" b="1">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a:solidFill>
                  <a:schemeClr val="lt1"/>
                </a:solidFill>
                <a:latin typeface="Calibri"/>
                <a:ea typeface="Calibri"/>
                <a:cs typeface="Calibri"/>
                <a:sym typeface="Calibri"/>
              </a:rPr>
              <a:t>Pesos</a:t>
            </a:r>
            <a:r>
              <a:rPr lang="es-ES" sz="1900">
                <a:solidFill>
                  <a:schemeClr val="lt1"/>
                </a:solidFill>
                <a:latin typeface="Calibri"/>
                <a:ea typeface="Calibri"/>
                <a:cs typeface="Calibri"/>
                <a:sym typeface="Calibri"/>
              </a:rPr>
              <a:t> que recibe cada input, se combinan como si de una regresión lineal se tratase</a:t>
            </a:r>
          </a:p>
          <a:p>
            <a:pPr marL="457200" marR="0" lvl="0" indent="-349250" algn="l" rtl="0">
              <a:spcBef>
                <a:spcPts val="0"/>
              </a:spcBef>
              <a:spcAft>
                <a:spcPts val="0"/>
              </a:spcAft>
              <a:buClr>
                <a:schemeClr val="lt1"/>
              </a:buClr>
              <a:buSzPts val="1900"/>
              <a:buFont typeface="Calibri"/>
              <a:buChar char="-"/>
            </a:pPr>
            <a:r>
              <a:rPr lang="es-ES" sz="1900">
                <a:solidFill>
                  <a:schemeClr val="lt1"/>
                </a:solidFill>
                <a:latin typeface="Calibri"/>
                <a:ea typeface="Calibri"/>
                <a:cs typeface="Calibri"/>
                <a:sym typeface="Calibri"/>
              </a:rPr>
              <a:t>Problemas binarios</a:t>
            </a:r>
            <a:endParaRPr sz="1900">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err="1">
                <a:solidFill>
                  <a:schemeClr val="lt1"/>
                </a:solidFill>
                <a:latin typeface="Calibri"/>
                <a:ea typeface="Calibri"/>
                <a:cs typeface="Calibri"/>
                <a:sym typeface="Calibri"/>
              </a:rPr>
              <a:t>Bias</a:t>
            </a:r>
            <a:endParaRPr sz="1900" b="1">
              <a:solidFill>
                <a:schemeClr val="lt1"/>
              </a:solidFill>
              <a:latin typeface="Calibri"/>
              <a:ea typeface="Calibri"/>
              <a:cs typeface="Calibri"/>
              <a:sym typeface="Calibri"/>
            </a:endParaRPr>
          </a:p>
          <a:p>
            <a:pPr marL="457200" marR="0" lvl="0" indent="-349250" algn="l" rtl="0">
              <a:spcBef>
                <a:spcPts val="0"/>
              </a:spcBef>
              <a:spcAft>
                <a:spcPts val="0"/>
              </a:spcAft>
              <a:buClr>
                <a:schemeClr val="lt1"/>
              </a:buClr>
              <a:buSzPts val="1900"/>
              <a:buFont typeface="Calibri"/>
              <a:buChar char="-"/>
            </a:pPr>
            <a:r>
              <a:rPr lang="es-ES" sz="1900" b="1" err="1">
                <a:solidFill>
                  <a:schemeClr val="lt1"/>
                </a:solidFill>
                <a:latin typeface="Calibri"/>
                <a:ea typeface="Calibri"/>
                <a:cs typeface="Calibri"/>
                <a:sym typeface="Calibri"/>
              </a:rPr>
              <a:t>Activation</a:t>
            </a:r>
            <a:r>
              <a:rPr lang="es-ES" sz="1900" b="1">
                <a:solidFill>
                  <a:schemeClr val="lt1"/>
                </a:solidFill>
                <a:latin typeface="Calibri"/>
                <a:ea typeface="Calibri"/>
                <a:cs typeface="Calibri"/>
                <a:sym typeface="Calibri"/>
              </a:rPr>
              <a:t> </a:t>
            </a:r>
            <a:r>
              <a:rPr lang="es-ES" sz="1900" b="1" err="1">
                <a:solidFill>
                  <a:schemeClr val="lt1"/>
                </a:solidFill>
                <a:latin typeface="Calibri"/>
                <a:ea typeface="Calibri"/>
                <a:cs typeface="Calibri"/>
                <a:sym typeface="Calibri"/>
              </a:rPr>
              <a:t>function</a:t>
            </a:r>
            <a:r>
              <a:rPr lang="es-ES" sz="1900" b="1">
                <a:solidFill>
                  <a:schemeClr val="lt1"/>
                </a:solidFill>
                <a:latin typeface="Calibri"/>
                <a:ea typeface="Calibri"/>
                <a:cs typeface="Calibri"/>
                <a:sym typeface="Calibri"/>
              </a:rPr>
              <a:t>:</a:t>
            </a:r>
            <a:r>
              <a:rPr lang="es-ES" sz="1900">
                <a:solidFill>
                  <a:schemeClr val="lt1"/>
                </a:solidFill>
                <a:latin typeface="Calibri"/>
                <a:ea typeface="Calibri"/>
                <a:cs typeface="Calibri"/>
                <a:sym typeface="Calibri"/>
              </a:rPr>
              <a:t> si la señal cumple cierto threshold, se activa la salida</a:t>
            </a:r>
            <a:endParaRPr sz="1900">
              <a:solidFill>
                <a:schemeClr val="lt1"/>
              </a:solidFill>
              <a:latin typeface="Calibri"/>
              <a:ea typeface="Calibri"/>
              <a:cs typeface="Calibri"/>
              <a:sym typeface="Calibri"/>
            </a:endParaRPr>
          </a:p>
        </p:txBody>
      </p:sp>
      <p:pic>
        <p:nvPicPr>
          <p:cNvPr id="189" name="Google Shape;189;ga264c5d9f9_0_6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98914" y="2582775"/>
            <a:ext cx="5256500" cy="2269575"/>
          </a:xfrm>
          <a:prstGeom prst="rect">
            <a:avLst/>
          </a:prstGeom>
          <a:noFill/>
          <a:ln>
            <a:noFill/>
          </a:ln>
        </p:spPr>
      </p:pic>
      <p:pic>
        <p:nvPicPr>
          <p:cNvPr id="190" name="Google Shape;190;ga264c5d9f9_0_6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891500" y="165200"/>
            <a:ext cx="1923350" cy="1442500"/>
          </a:xfrm>
          <a:prstGeom prst="rect">
            <a:avLst/>
          </a:prstGeom>
          <a:noFill/>
          <a:ln>
            <a:noFill/>
          </a:ln>
        </p:spPr>
      </p:pic>
      <p:pic>
        <p:nvPicPr>
          <p:cNvPr id="191" name="Google Shape;191;ga264c5d9f9_0_6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36586" y="4852350"/>
            <a:ext cx="3567726" cy="1049575"/>
          </a:xfrm>
          <a:prstGeom prst="rect">
            <a:avLst/>
          </a:prstGeom>
          <a:noFill/>
          <a:ln>
            <a:noFill/>
          </a:ln>
        </p:spPr>
      </p:pic>
      <p:sp>
        <p:nvSpPr>
          <p:cNvPr id="192" name="Google Shape;192;ga264c5d9f9_0_62"/>
          <p:cNvSpPr/>
          <p:nvPr/>
        </p:nvSpPr>
        <p:spPr>
          <a:xfrm>
            <a:off x="5955414" y="2061375"/>
            <a:ext cx="5256600" cy="52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Comportamiento similar a una regresión lineal</a:t>
            </a:r>
            <a:endParaRPr sz="19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a264c5d9f9_0_7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¿Qué resuelve una neurona?</a:t>
            </a:r>
            <a:endParaRPr>
              <a:solidFill>
                <a:srgbClr val="FF0000"/>
              </a:solidFill>
            </a:endParaRPr>
          </a:p>
        </p:txBody>
      </p:sp>
      <p:sp>
        <p:nvSpPr>
          <p:cNvPr id="200" name="Google Shape;200;ga264c5d9f9_0_73"/>
          <p:cNvSpPr/>
          <p:nvPr/>
        </p:nvSpPr>
        <p:spPr>
          <a:xfrm>
            <a:off x="525275" y="1477650"/>
            <a:ext cx="111045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Las neuronas en solitario no resuelven problemas complejos. Veamos algunos ejemplos</a:t>
            </a:r>
            <a:endParaRPr sz="1900">
              <a:solidFill>
                <a:schemeClr val="lt1"/>
              </a:solidFill>
              <a:latin typeface="Calibri"/>
              <a:ea typeface="Calibri"/>
              <a:cs typeface="Calibri"/>
              <a:sym typeface="Calibri"/>
            </a:endParaRPr>
          </a:p>
        </p:txBody>
      </p:sp>
      <p:sp>
        <p:nvSpPr>
          <p:cNvPr id="201" name="Google Shape;201;ga264c5d9f9_0_73"/>
          <p:cNvSpPr/>
          <p:nvPr/>
        </p:nvSpPr>
        <p:spPr>
          <a:xfrm>
            <a:off x="603500" y="2329250"/>
            <a:ext cx="3351300" cy="399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Puerta AND</a:t>
            </a:r>
            <a:endParaRPr sz="1900">
              <a:solidFill>
                <a:schemeClr val="lt1"/>
              </a:solidFill>
              <a:latin typeface="Calibri"/>
              <a:ea typeface="Calibri"/>
              <a:cs typeface="Calibri"/>
              <a:sym typeface="Calibri"/>
            </a:endParaRPr>
          </a:p>
        </p:txBody>
      </p:sp>
      <p:pic>
        <p:nvPicPr>
          <p:cNvPr id="202" name="Google Shape;202;ga264c5d9f9_0_7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28500" y="2803037"/>
            <a:ext cx="2667650" cy="1251925"/>
          </a:xfrm>
          <a:prstGeom prst="rect">
            <a:avLst/>
          </a:prstGeom>
          <a:noFill/>
          <a:ln>
            <a:noFill/>
          </a:ln>
        </p:spPr>
      </p:pic>
      <p:pic>
        <p:nvPicPr>
          <p:cNvPr id="203" name="Google Shape;203;ga264c5d9f9_0_7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80563" y="4311250"/>
            <a:ext cx="2197176" cy="2216449"/>
          </a:xfrm>
          <a:prstGeom prst="rect">
            <a:avLst/>
          </a:prstGeom>
          <a:noFill/>
          <a:ln>
            <a:noFill/>
          </a:ln>
        </p:spPr>
      </p:pic>
      <p:sp>
        <p:nvSpPr>
          <p:cNvPr id="204" name="Google Shape;204;ga264c5d9f9_0_73"/>
          <p:cNvSpPr/>
          <p:nvPr/>
        </p:nvSpPr>
        <p:spPr>
          <a:xfrm>
            <a:off x="4427975" y="2264150"/>
            <a:ext cx="6654300" cy="75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Vamos a determinar si salimos de excursión el fin de semana mediante una puerta AND</a:t>
            </a:r>
            <a:endParaRPr sz="1900">
              <a:solidFill>
                <a:schemeClr val="lt1"/>
              </a:solidFill>
              <a:latin typeface="Calibri"/>
              <a:ea typeface="Calibri"/>
              <a:cs typeface="Calibri"/>
              <a:sym typeface="Calibri"/>
            </a:endParaRPr>
          </a:p>
        </p:txBody>
      </p:sp>
      <p:sp>
        <p:nvSpPr>
          <p:cNvPr id="205" name="Google Shape;205;ga264c5d9f9_0_73"/>
          <p:cNvSpPr txBox="1"/>
          <p:nvPr/>
        </p:nvSpPr>
        <p:spPr>
          <a:xfrm>
            <a:off x="5470294" y="3493456"/>
            <a:ext cx="70575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Buen dia</a:t>
            </a:r>
            <a:endParaRPr sz="1100"/>
          </a:p>
        </p:txBody>
      </p:sp>
      <p:cxnSp>
        <p:nvCxnSpPr>
          <p:cNvPr id="206" name="Google Shape;206;ga264c5d9f9_0_73"/>
          <p:cNvCxnSpPr/>
          <p:nvPr/>
        </p:nvCxnSpPr>
        <p:spPr>
          <a:xfrm>
            <a:off x="5706873" y="3828800"/>
            <a:ext cx="1568400" cy="0"/>
          </a:xfrm>
          <a:prstGeom prst="straightConnector1">
            <a:avLst/>
          </a:prstGeom>
          <a:noFill/>
          <a:ln w="28575" cap="flat" cmpd="sng">
            <a:solidFill>
              <a:srgbClr val="C00000"/>
            </a:solidFill>
            <a:prstDash val="solid"/>
            <a:miter lim="800000"/>
            <a:headEnd type="none" w="sm" len="sm"/>
            <a:tailEnd type="none" w="sm" len="sm"/>
          </a:ln>
        </p:spPr>
      </p:cxnSp>
      <p:sp>
        <p:nvSpPr>
          <p:cNvPr id="207" name="Google Shape;207;ga264c5d9f9_0_73"/>
          <p:cNvSpPr txBox="1"/>
          <p:nvPr/>
        </p:nvSpPr>
        <p:spPr>
          <a:xfrm>
            <a:off x="5993387" y="3483124"/>
            <a:ext cx="830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Colegas</a:t>
            </a:r>
            <a:endParaRPr sz="1100"/>
          </a:p>
        </p:txBody>
      </p:sp>
      <p:sp>
        <p:nvSpPr>
          <p:cNvPr id="208" name="Google Shape;208;ga264c5d9f9_0_73"/>
          <p:cNvSpPr txBox="1"/>
          <p:nvPr/>
        </p:nvSpPr>
        <p:spPr>
          <a:xfrm>
            <a:off x="6568465" y="3484495"/>
            <a:ext cx="79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Excursión</a:t>
            </a:r>
            <a:endParaRPr sz="1100"/>
          </a:p>
        </p:txBody>
      </p:sp>
      <p:sp>
        <p:nvSpPr>
          <p:cNvPr id="209" name="Google Shape;209;ga264c5d9f9_0_73"/>
          <p:cNvSpPr txBox="1"/>
          <p:nvPr/>
        </p:nvSpPr>
        <p:spPr>
          <a:xfrm>
            <a:off x="5596165" y="3791110"/>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0" name="Google Shape;210;ga264c5d9f9_0_73"/>
          <p:cNvSpPr txBox="1"/>
          <p:nvPr/>
        </p:nvSpPr>
        <p:spPr>
          <a:xfrm>
            <a:off x="5602268" y="4277004"/>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1" name="Google Shape;211;ga264c5d9f9_0_73"/>
          <p:cNvSpPr txBox="1"/>
          <p:nvPr/>
        </p:nvSpPr>
        <p:spPr>
          <a:xfrm>
            <a:off x="5585240" y="477476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2" name="Google Shape;212;ga264c5d9f9_0_73"/>
          <p:cNvSpPr txBox="1"/>
          <p:nvPr/>
        </p:nvSpPr>
        <p:spPr>
          <a:xfrm>
            <a:off x="5589684" y="531434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3" name="Google Shape;213;ga264c5d9f9_0_73"/>
          <p:cNvSpPr txBox="1"/>
          <p:nvPr/>
        </p:nvSpPr>
        <p:spPr>
          <a:xfrm>
            <a:off x="6137687" y="3806839"/>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4" name="Google Shape;214;ga264c5d9f9_0_73"/>
          <p:cNvSpPr txBox="1"/>
          <p:nvPr/>
        </p:nvSpPr>
        <p:spPr>
          <a:xfrm>
            <a:off x="6109749" y="427700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sp>
        <p:nvSpPr>
          <p:cNvPr id="215" name="Google Shape;215;ga264c5d9f9_0_73"/>
          <p:cNvSpPr txBox="1"/>
          <p:nvPr/>
        </p:nvSpPr>
        <p:spPr>
          <a:xfrm>
            <a:off x="6130219" y="4774763"/>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16" name="Google Shape;216;ga264c5d9f9_0_73"/>
          <p:cNvSpPr txBox="1"/>
          <p:nvPr/>
        </p:nvSpPr>
        <p:spPr>
          <a:xfrm>
            <a:off x="6130237" y="5332864"/>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17" name="Google Shape;217;ga264c5d9f9_0_73"/>
          <p:cNvCxnSpPr/>
          <p:nvPr/>
        </p:nvCxnSpPr>
        <p:spPr>
          <a:xfrm>
            <a:off x="5686021" y="4707623"/>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18" name="Google Shape;218;ga264c5d9f9_0_73"/>
          <p:cNvCxnSpPr/>
          <p:nvPr/>
        </p:nvCxnSpPr>
        <p:spPr>
          <a:xfrm>
            <a:off x="5706870" y="4192194"/>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19" name="Google Shape;219;ga264c5d9f9_0_73"/>
          <p:cNvCxnSpPr/>
          <p:nvPr/>
        </p:nvCxnSpPr>
        <p:spPr>
          <a:xfrm>
            <a:off x="5684572" y="5203808"/>
            <a:ext cx="1568400" cy="0"/>
          </a:xfrm>
          <a:prstGeom prst="straightConnector1">
            <a:avLst/>
          </a:prstGeom>
          <a:noFill/>
          <a:ln w="28575" cap="flat" cmpd="sng">
            <a:solidFill>
              <a:srgbClr val="C00000"/>
            </a:solidFill>
            <a:prstDash val="solid"/>
            <a:miter lim="800000"/>
            <a:headEnd type="none" w="sm" len="sm"/>
            <a:tailEnd type="none" w="sm" len="sm"/>
          </a:ln>
        </p:spPr>
      </p:cxnSp>
      <p:cxnSp>
        <p:nvCxnSpPr>
          <p:cNvPr id="220" name="Google Shape;220;ga264c5d9f9_0_73"/>
          <p:cNvCxnSpPr/>
          <p:nvPr/>
        </p:nvCxnSpPr>
        <p:spPr>
          <a:xfrm>
            <a:off x="5686024" y="5702175"/>
            <a:ext cx="1568400" cy="0"/>
          </a:xfrm>
          <a:prstGeom prst="straightConnector1">
            <a:avLst/>
          </a:prstGeom>
          <a:noFill/>
          <a:ln w="28575" cap="flat" cmpd="sng">
            <a:solidFill>
              <a:srgbClr val="C00000"/>
            </a:solidFill>
            <a:prstDash val="solid"/>
            <a:miter lim="800000"/>
            <a:headEnd type="none" w="sm" len="sm"/>
            <a:tailEnd type="none" w="sm" len="sm"/>
          </a:ln>
        </p:spPr>
      </p:cxnSp>
      <p:sp>
        <p:nvSpPr>
          <p:cNvPr id="221" name="Google Shape;221;ga264c5d9f9_0_73"/>
          <p:cNvSpPr txBox="1"/>
          <p:nvPr/>
        </p:nvSpPr>
        <p:spPr>
          <a:xfrm>
            <a:off x="6663532" y="3798598"/>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2" name="Google Shape;222;ga264c5d9f9_0_73"/>
          <p:cNvSpPr txBox="1"/>
          <p:nvPr/>
        </p:nvSpPr>
        <p:spPr>
          <a:xfrm>
            <a:off x="6673083" y="428124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3" name="Google Shape;223;ga264c5d9f9_0_73"/>
          <p:cNvSpPr txBox="1"/>
          <p:nvPr/>
        </p:nvSpPr>
        <p:spPr>
          <a:xfrm>
            <a:off x="6690095" y="4771885"/>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0</a:t>
            </a:r>
            <a:endParaRPr/>
          </a:p>
        </p:txBody>
      </p:sp>
      <p:sp>
        <p:nvSpPr>
          <p:cNvPr id="224" name="Google Shape;224;ga264c5d9f9_0_73"/>
          <p:cNvSpPr txBox="1"/>
          <p:nvPr/>
        </p:nvSpPr>
        <p:spPr>
          <a:xfrm>
            <a:off x="6685670" y="5321708"/>
            <a:ext cx="541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rgbClr val="FFFFFF"/>
                </a:solidFill>
                <a:latin typeface="Calibri"/>
                <a:ea typeface="Calibri"/>
                <a:cs typeface="Calibri"/>
                <a:sym typeface="Calibri"/>
              </a:rPr>
              <a:t>1</a:t>
            </a:r>
            <a:endParaRPr/>
          </a:p>
        </p:txBody>
      </p:sp>
      <p:cxnSp>
        <p:nvCxnSpPr>
          <p:cNvPr id="225" name="Google Shape;225;ga264c5d9f9_0_73"/>
          <p:cNvCxnSpPr>
            <a:stCxn id="226" idx="2"/>
          </p:cNvCxnSpPr>
          <p:nvPr/>
        </p:nvCxnSpPr>
        <p:spPr>
          <a:xfrm>
            <a:off x="8411953" y="4095088"/>
            <a:ext cx="45300" cy="1478400"/>
          </a:xfrm>
          <a:prstGeom prst="straightConnector1">
            <a:avLst/>
          </a:prstGeom>
          <a:noFill/>
          <a:ln w="28575" cap="flat" cmpd="sng">
            <a:solidFill>
              <a:srgbClr val="FFFFFF"/>
            </a:solidFill>
            <a:prstDash val="solid"/>
            <a:miter lim="800000"/>
            <a:headEnd type="none" w="sm" len="sm"/>
            <a:tailEnd type="none" w="sm" len="sm"/>
          </a:ln>
        </p:spPr>
      </p:cxnSp>
      <p:cxnSp>
        <p:nvCxnSpPr>
          <p:cNvPr id="227" name="Google Shape;227;ga264c5d9f9_0_73"/>
          <p:cNvCxnSpPr/>
          <p:nvPr/>
        </p:nvCxnSpPr>
        <p:spPr>
          <a:xfrm rot="10800000">
            <a:off x="8040075" y="5217013"/>
            <a:ext cx="2007900" cy="8700"/>
          </a:xfrm>
          <a:prstGeom prst="straightConnector1">
            <a:avLst/>
          </a:prstGeom>
          <a:noFill/>
          <a:ln w="28575" cap="flat" cmpd="sng">
            <a:solidFill>
              <a:srgbClr val="FFFFFF"/>
            </a:solidFill>
            <a:prstDash val="solid"/>
            <a:miter lim="800000"/>
            <a:headEnd type="none" w="sm" len="sm"/>
            <a:tailEnd type="none" w="sm" len="sm"/>
          </a:ln>
        </p:spPr>
      </p:cxnSp>
      <p:sp>
        <p:nvSpPr>
          <p:cNvPr id="226" name="Google Shape;226;ga264c5d9f9_0_73"/>
          <p:cNvSpPr txBox="1"/>
          <p:nvPr/>
        </p:nvSpPr>
        <p:spPr>
          <a:xfrm>
            <a:off x="7996903" y="3787288"/>
            <a:ext cx="8301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Colegas</a:t>
            </a:r>
            <a:endParaRPr sz="1100"/>
          </a:p>
        </p:txBody>
      </p:sp>
      <p:sp>
        <p:nvSpPr>
          <p:cNvPr id="228" name="Google Shape;228;ga264c5d9f9_0_73"/>
          <p:cNvSpPr txBox="1"/>
          <p:nvPr/>
        </p:nvSpPr>
        <p:spPr>
          <a:xfrm>
            <a:off x="9298700" y="5320166"/>
            <a:ext cx="14115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100">
                <a:solidFill>
                  <a:srgbClr val="FFFFFF"/>
                </a:solidFill>
                <a:latin typeface="Calibri"/>
                <a:ea typeface="Calibri"/>
                <a:cs typeface="Calibri"/>
                <a:sym typeface="Calibri"/>
              </a:rPr>
              <a:t>Buen dia</a:t>
            </a:r>
            <a:endParaRPr sz="1100"/>
          </a:p>
        </p:txBody>
      </p:sp>
      <p:sp>
        <p:nvSpPr>
          <p:cNvPr id="229" name="Google Shape;229;ga264c5d9f9_0_73"/>
          <p:cNvSpPr/>
          <p:nvPr/>
        </p:nvSpPr>
        <p:spPr>
          <a:xfrm>
            <a:off x="8343100" y="51084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a264c5d9f9_0_73"/>
          <p:cNvSpPr/>
          <p:nvPr/>
        </p:nvSpPr>
        <p:spPr>
          <a:xfrm>
            <a:off x="8304150" y="4192200"/>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a264c5d9f9_0_73"/>
          <p:cNvSpPr/>
          <p:nvPr/>
        </p:nvSpPr>
        <p:spPr>
          <a:xfrm>
            <a:off x="9381975" y="51084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a264c5d9f9_0_73"/>
          <p:cNvSpPr/>
          <p:nvPr/>
        </p:nvSpPr>
        <p:spPr>
          <a:xfrm>
            <a:off x="9298700" y="4192200"/>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ga264c5d9f9_0_73"/>
          <p:cNvCxnSpPr/>
          <p:nvPr/>
        </p:nvCxnSpPr>
        <p:spPr>
          <a:xfrm>
            <a:off x="8700700" y="4189550"/>
            <a:ext cx="1208100" cy="912600"/>
          </a:xfrm>
          <a:prstGeom prst="straightConnector1">
            <a:avLst/>
          </a:prstGeom>
          <a:noFill/>
          <a:ln w="28575" cap="flat" cmpd="sng">
            <a:solidFill>
              <a:srgbClr val="C0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1000"/>
                                        <p:tgtEl>
                                          <p:spTgt spid="205"/>
                                        </p:tgtEl>
                                      </p:cBhvr>
                                    </p:animEffect>
                                  </p:childTnLst>
                                </p:cTn>
                              </p:par>
                              <p:par>
                                <p:cTn id="11" presetID="10" presetClass="entr" presetSubtype="0"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1000"/>
                                        <p:tgtEl>
                                          <p:spTgt spid="206"/>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par>
                                <p:cTn id="17" presetID="10"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par>
                                <p:cTn id="20" presetID="10" presetClass="entr" presetSubtype="0" fill="hold" nodeType="withEffect">
                                  <p:stCondLst>
                                    <p:cond delay="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1000"/>
                                        <p:tgtEl>
                                          <p:spTgt spid="209"/>
                                        </p:tgtEl>
                                      </p:cBhvr>
                                    </p:animEffect>
                                  </p:childTnLst>
                                </p:cTn>
                              </p:par>
                              <p:par>
                                <p:cTn id="23" presetID="10" presetClass="entr" presetSubtype="0" fill="hold" nodeType="withEffect">
                                  <p:stCondLst>
                                    <p:cond delay="0"/>
                                  </p:stCondLst>
                                  <p:childTnLst>
                                    <p:set>
                                      <p:cBhvr>
                                        <p:cTn id="24" dur="1" fill="hold">
                                          <p:stCondLst>
                                            <p:cond delay="0"/>
                                          </p:stCondLst>
                                        </p:cTn>
                                        <p:tgtEl>
                                          <p:spTgt spid="210"/>
                                        </p:tgtEl>
                                        <p:attrNameLst>
                                          <p:attrName>style.visibility</p:attrName>
                                        </p:attrNameLst>
                                      </p:cBhvr>
                                      <p:to>
                                        <p:strVal val="visible"/>
                                      </p:to>
                                    </p:set>
                                    <p:animEffect transition="in" filter="fade">
                                      <p:cBhvr>
                                        <p:cTn id="25" dur="1000"/>
                                        <p:tgtEl>
                                          <p:spTgt spid="210"/>
                                        </p:tgtEl>
                                      </p:cBhvr>
                                    </p:animEffect>
                                  </p:childTnLst>
                                </p:cTn>
                              </p:par>
                              <p:par>
                                <p:cTn id="26" presetID="10" presetClass="entr" presetSubtype="0" fill="hold" nodeType="withEffect">
                                  <p:stCondLst>
                                    <p:cond delay="0"/>
                                  </p:stCondLst>
                                  <p:childTnLst>
                                    <p:set>
                                      <p:cBhvr>
                                        <p:cTn id="27" dur="1" fill="hold">
                                          <p:stCondLst>
                                            <p:cond delay="0"/>
                                          </p:stCondLst>
                                        </p:cTn>
                                        <p:tgtEl>
                                          <p:spTgt spid="211"/>
                                        </p:tgtEl>
                                        <p:attrNameLst>
                                          <p:attrName>style.visibility</p:attrName>
                                        </p:attrNameLst>
                                      </p:cBhvr>
                                      <p:to>
                                        <p:strVal val="visible"/>
                                      </p:to>
                                    </p:set>
                                    <p:animEffect transition="in" filter="fade">
                                      <p:cBhvr>
                                        <p:cTn id="28" dur="1000"/>
                                        <p:tgtEl>
                                          <p:spTgt spid="211"/>
                                        </p:tgtEl>
                                      </p:cBhvr>
                                    </p:animEffect>
                                  </p:childTnLst>
                                </p:cTn>
                              </p:par>
                              <p:par>
                                <p:cTn id="29" presetID="10"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fade">
                                      <p:cBhvr>
                                        <p:cTn id="31" dur="1000"/>
                                        <p:tgtEl>
                                          <p:spTgt spid="212"/>
                                        </p:tgtEl>
                                      </p:cBhvr>
                                    </p:animEffect>
                                  </p:childTnLst>
                                </p:cTn>
                              </p:par>
                              <p:par>
                                <p:cTn id="32" presetID="10" presetClass="entr" presetSubtype="0" fill="hold" nodeType="with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fade">
                                      <p:cBhvr>
                                        <p:cTn id="34" dur="1000"/>
                                        <p:tgtEl>
                                          <p:spTgt spid="213"/>
                                        </p:tgtEl>
                                      </p:cBhvr>
                                    </p:animEffect>
                                  </p:childTnLst>
                                </p:cTn>
                              </p:par>
                              <p:par>
                                <p:cTn id="35" presetID="10" presetClass="entr" presetSubtype="0" fill="hold" nodeType="with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fade">
                                      <p:cBhvr>
                                        <p:cTn id="37" dur="1000"/>
                                        <p:tgtEl>
                                          <p:spTgt spid="214"/>
                                        </p:tgtEl>
                                      </p:cBhvr>
                                    </p:animEffect>
                                  </p:childTnLst>
                                </p:cTn>
                              </p:par>
                              <p:par>
                                <p:cTn id="38" presetID="10" presetClass="entr" presetSubtype="0" fill="hold"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10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6"/>
                                        </p:tgtEl>
                                        <p:attrNameLst>
                                          <p:attrName>style.visibility</p:attrName>
                                        </p:attrNameLst>
                                      </p:cBhvr>
                                      <p:to>
                                        <p:strVal val="visible"/>
                                      </p:to>
                                    </p:set>
                                    <p:animEffect transition="in" filter="fade">
                                      <p:cBhvr>
                                        <p:cTn id="43" dur="1000"/>
                                        <p:tgtEl>
                                          <p:spTgt spid="216"/>
                                        </p:tgtEl>
                                      </p:cBhvr>
                                    </p:animEffect>
                                  </p:childTnLst>
                                </p:cTn>
                              </p:par>
                              <p:par>
                                <p:cTn id="44" presetID="10" presetClass="entr" presetSubtype="0" fill="hold" nodeType="with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fade">
                                      <p:cBhvr>
                                        <p:cTn id="46" dur="1000"/>
                                        <p:tgtEl>
                                          <p:spTgt spid="217"/>
                                        </p:tgtEl>
                                      </p:cBhvr>
                                    </p:animEffect>
                                  </p:childTnLst>
                                </p:cTn>
                              </p:par>
                              <p:par>
                                <p:cTn id="47" presetID="10" presetClass="entr" presetSubtype="0" fill="hold" nodeType="withEffect">
                                  <p:stCondLst>
                                    <p:cond delay="0"/>
                                  </p:stCondLst>
                                  <p:childTnLst>
                                    <p:set>
                                      <p:cBhvr>
                                        <p:cTn id="48" dur="1" fill="hold">
                                          <p:stCondLst>
                                            <p:cond delay="0"/>
                                          </p:stCondLst>
                                        </p:cTn>
                                        <p:tgtEl>
                                          <p:spTgt spid="218"/>
                                        </p:tgtEl>
                                        <p:attrNameLst>
                                          <p:attrName>style.visibility</p:attrName>
                                        </p:attrNameLst>
                                      </p:cBhvr>
                                      <p:to>
                                        <p:strVal val="visible"/>
                                      </p:to>
                                    </p:set>
                                    <p:animEffect transition="in" filter="fade">
                                      <p:cBhvr>
                                        <p:cTn id="49" dur="1000"/>
                                        <p:tgtEl>
                                          <p:spTgt spid="218"/>
                                        </p:tgtEl>
                                      </p:cBhvr>
                                    </p:animEffect>
                                  </p:childTnLst>
                                </p:cTn>
                              </p:par>
                              <p:par>
                                <p:cTn id="50" presetID="10" presetClass="entr" presetSubtype="0" fill="hold" nodeType="withEffect">
                                  <p:stCondLst>
                                    <p:cond delay="0"/>
                                  </p:stCondLst>
                                  <p:childTnLst>
                                    <p:set>
                                      <p:cBhvr>
                                        <p:cTn id="51" dur="1" fill="hold">
                                          <p:stCondLst>
                                            <p:cond delay="0"/>
                                          </p:stCondLst>
                                        </p:cTn>
                                        <p:tgtEl>
                                          <p:spTgt spid="219"/>
                                        </p:tgtEl>
                                        <p:attrNameLst>
                                          <p:attrName>style.visibility</p:attrName>
                                        </p:attrNameLst>
                                      </p:cBhvr>
                                      <p:to>
                                        <p:strVal val="visible"/>
                                      </p:to>
                                    </p:set>
                                    <p:animEffect transition="in" filter="fade">
                                      <p:cBhvr>
                                        <p:cTn id="52" dur="1000"/>
                                        <p:tgtEl>
                                          <p:spTgt spid="219"/>
                                        </p:tgtEl>
                                      </p:cBhvr>
                                    </p:animEffect>
                                  </p:childTnLst>
                                </p:cTn>
                              </p:par>
                              <p:par>
                                <p:cTn id="53" presetID="10" presetClass="entr" presetSubtype="0" fill="hold" nodeType="withEffect">
                                  <p:stCondLst>
                                    <p:cond delay="0"/>
                                  </p:stCondLst>
                                  <p:childTnLst>
                                    <p:set>
                                      <p:cBhvr>
                                        <p:cTn id="54" dur="1" fill="hold">
                                          <p:stCondLst>
                                            <p:cond delay="0"/>
                                          </p:stCondLst>
                                        </p:cTn>
                                        <p:tgtEl>
                                          <p:spTgt spid="220"/>
                                        </p:tgtEl>
                                        <p:attrNameLst>
                                          <p:attrName>style.visibility</p:attrName>
                                        </p:attrNameLst>
                                      </p:cBhvr>
                                      <p:to>
                                        <p:strVal val="visible"/>
                                      </p:to>
                                    </p:set>
                                    <p:animEffect transition="in" filter="fade">
                                      <p:cBhvr>
                                        <p:cTn id="55" dur="1000"/>
                                        <p:tgtEl>
                                          <p:spTgt spid="220"/>
                                        </p:tgtEl>
                                      </p:cBhvr>
                                    </p:animEffect>
                                  </p:childTnLst>
                                </p:cTn>
                              </p:par>
                              <p:par>
                                <p:cTn id="56" presetID="10" presetClass="entr" presetSubtype="0" fill="hold" nodeType="withEffect">
                                  <p:stCondLst>
                                    <p:cond delay="0"/>
                                  </p:stCondLst>
                                  <p:childTnLst>
                                    <p:set>
                                      <p:cBhvr>
                                        <p:cTn id="57" dur="1" fill="hold">
                                          <p:stCondLst>
                                            <p:cond delay="0"/>
                                          </p:stCondLst>
                                        </p:cTn>
                                        <p:tgtEl>
                                          <p:spTgt spid="221"/>
                                        </p:tgtEl>
                                        <p:attrNameLst>
                                          <p:attrName>style.visibility</p:attrName>
                                        </p:attrNameLst>
                                      </p:cBhvr>
                                      <p:to>
                                        <p:strVal val="visible"/>
                                      </p:to>
                                    </p:set>
                                    <p:animEffect transition="in" filter="fade">
                                      <p:cBhvr>
                                        <p:cTn id="58" dur="1000"/>
                                        <p:tgtEl>
                                          <p:spTgt spid="221"/>
                                        </p:tgtEl>
                                      </p:cBhvr>
                                    </p:animEffect>
                                  </p:childTnLst>
                                </p:cTn>
                              </p:par>
                              <p:par>
                                <p:cTn id="59" presetID="10"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10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fade">
                                      <p:cBhvr>
                                        <p:cTn id="64" dur="1000"/>
                                        <p:tgtEl>
                                          <p:spTgt spid="223"/>
                                        </p:tgtEl>
                                      </p:cBhvr>
                                    </p:animEffect>
                                  </p:childTnLst>
                                </p:cTn>
                              </p:par>
                              <p:par>
                                <p:cTn id="65" presetID="10" presetClass="entr" presetSubtype="0" fill="hold" nodeType="with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1000"/>
                                        <p:tgtEl>
                                          <p:spTgt spid="224"/>
                                        </p:tgtEl>
                                      </p:cBhvr>
                                    </p:animEffect>
                                  </p:childTnLst>
                                </p:cTn>
                              </p:par>
                              <p:par>
                                <p:cTn id="68" presetID="10" presetClass="entr" presetSubtype="0" fill="hold" nodeType="withEffect">
                                  <p:stCondLst>
                                    <p:cond delay="0"/>
                                  </p:stCondLst>
                                  <p:childTnLst>
                                    <p:set>
                                      <p:cBhvr>
                                        <p:cTn id="69" dur="1" fill="hold">
                                          <p:stCondLst>
                                            <p:cond delay="0"/>
                                          </p:stCondLst>
                                        </p:cTn>
                                        <p:tgtEl>
                                          <p:spTgt spid="225"/>
                                        </p:tgtEl>
                                        <p:attrNameLst>
                                          <p:attrName>style.visibility</p:attrName>
                                        </p:attrNameLst>
                                      </p:cBhvr>
                                      <p:to>
                                        <p:strVal val="visible"/>
                                      </p:to>
                                    </p:set>
                                    <p:animEffect transition="in" filter="fade">
                                      <p:cBhvr>
                                        <p:cTn id="70" dur="1000"/>
                                        <p:tgtEl>
                                          <p:spTgt spid="225"/>
                                        </p:tgtEl>
                                      </p:cBhvr>
                                    </p:animEffect>
                                  </p:childTnLst>
                                </p:cTn>
                              </p:par>
                              <p:par>
                                <p:cTn id="71" presetID="10" presetClass="entr" presetSubtype="0" fill="hold" nodeType="withEffect">
                                  <p:stCondLst>
                                    <p:cond delay="0"/>
                                  </p:stCondLst>
                                  <p:childTnLst>
                                    <p:set>
                                      <p:cBhvr>
                                        <p:cTn id="72" dur="1" fill="hold">
                                          <p:stCondLst>
                                            <p:cond delay="0"/>
                                          </p:stCondLst>
                                        </p:cTn>
                                        <p:tgtEl>
                                          <p:spTgt spid="227"/>
                                        </p:tgtEl>
                                        <p:attrNameLst>
                                          <p:attrName>style.visibility</p:attrName>
                                        </p:attrNameLst>
                                      </p:cBhvr>
                                      <p:to>
                                        <p:strVal val="visible"/>
                                      </p:to>
                                    </p:set>
                                    <p:animEffect transition="in" filter="fade">
                                      <p:cBhvr>
                                        <p:cTn id="73" dur="1000"/>
                                        <p:tgtEl>
                                          <p:spTgt spid="227"/>
                                        </p:tgtEl>
                                      </p:cBhvr>
                                    </p:animEffect>
                                  </p:childTnLst>
                                </p:cTn>
                              </p:par>
                              <p:par>
                                <p:cTn id="74" presetID="10" presetClass="entr" presetSubtype="0" fill="hold" nodeType="withEffect">
                                  <p:stCondLst>
                                    <p:cond delay="0"/>
                                  </p:stCondLst>
                                  <p:childTnLst>
                                    <p:set>
                                      <p:cBhvr>
                                        <p:cTn id="75" dur="1" fill="hold">
                                          <p:stCondLst>
                                            <p:cond delay="0"/>
                                          </p:stCondLst>
                                        </p:cTn>
                                        <p:tgtEl>
                                          <p:spTgt spid="226"/>
                                        </p:tgtEl>
                                        <p:attrNameLst>
                                          <p:attrName>style.visibility</p:attrName>
                                        </p:attrNameLst>
                                      </p:cBhvr>
                                      <p:to>
                                        <p:strVal val="visible"/>
                                      </p:to>
                                    </p:set>
                                    <p:animEffect transition="in" filter="fade">
                                      <p:cBhvr>
                                        <p:cTn id="76" dur="1000"/>
                                        <p:tgtEl>
                                          <p:spTgt spid="226"/>
                                        </p:tgtEl>
                                      </p:cBhvr>
                                    </p:animEffect>
                                  </p:childTnLst>
                                </p:cTn>
                              </p:par>
                              <p:par>
                                <p:cTn id="77" presetID="10" presetClass="entr" presetSubtype="0" fill="hold" nodeType="withEffect">
                                  <p:stCondLst>
                                    <p:cond delay="0"/>
                                  </p:stCondLst>
                                  <p:childTnLst>
                                    <p:set>
                                      <p:cBhvr>
                                        <p:cTn id="78" dur="1" fill="hold">
                                          <p:stCondLst>
                                            <p:cond delay="0"/>
                                          </p:stCondLst>
                                        </p:cTn>
                                        <p:tgtEl>
                                          <p:spTgt spid="228"/>
                                        </p:tgtEl>
                                        <p:attrNameLst>
                                          <p:attrName>style.visibility</p:attrName>
                                        </p:attrNameLst>
                                      </p:cBhvr>
                                      <p:to>
                                        <p:strVal val="visible"/>
                                      </p:to>
                                    </p:set>
                                    <p:animEffect transition="in" filter="fade">
                                      <p:cBhvr>
                                        <p:cTn id="79" dur="1000"/>
                                        <p:tgtEl>
                                          <p:spTgt spid="228"/>
                                        </p:tgtEl>
                                      </p:cBhvr>
                                    </p:animEffect>
                                  </p:childTnLst>
                                </p:cTn>
                              </p:par>
                              <p:par>
                                <p:cTn id="80" presetID="10" presetClass="entr" presetSubtype="0" fill="hold" nodeType="withEffect">
                                  <p:stCondLst>
                                    <p:cond delay="0"/>
                                  </p:stCondLst>
                                  <p:childTnLst>
                                    <p:set>
                                      <p:cBhvr>
                                        <p:cTn id="81" dur="1" fill="hold">
                                          <p:stCondLst>
                                            <p:cond delay="0"/>
                                          </p:stCondLst>
                                        </p:cTn>
                                        <p:tgtEl>
                                          <p:spTgt spid="229"/>
                                        </p:tgtEl>
                                        <p:attrNameLst>
                                          <p:attrName>style.visibility</p:attrName>
                                        </p:attrNameLst>
                                      </p:cBhvr>
                                      <p:to>
                                        <p:strVal val="visible"/>
                                      </p:to>
                                    </p:set>
                                    <p:animEffect transition="in" filter="fade">
                                      <p:cBhvr>
                                        <p:cTn id="82" dur="1000"/>
                                        <p:tgtEl>
                                          <p:spTgt spid="229"/>
                                        </p:tgtEl>
                                      </p:cBhvr>
                                    </p:animEffect>
                                  </p:childTnLst>
                                </p:cTn>
                              </p:par>
                              <p:par>
                                <p:cTn id="83" presetID="10" presetClass="entr" presetSubtype="0" fill="hold" nodeType="withEffect">
                                  <p:stCondLst>
                                    <p:cond delay="0"/>
                                  </p:stCondLst>
                                  <p:childTnLst>
                                    <p:set>
                                      <p:cBhvr>
                                        <p:cTn id="84" dur="1" fill="hold">
                                          <p:stCondLst>
                                            <p:cond delay="0"/>
                                          </p:stCondLst>
                                        </p:cTn>
                                        <p:tgtEl>
                                          <p:spTgt spid="230"/>
                                        </p:tgtEl>
                                        <p:attrNameLst>
                                          <p:attrName>style.visibility</p:attrName>
                                        </p:attrNameLst>
                                      </p:cBhvr>
                                      <p:to>
                                        <p:strVal val="visible"/>
                                      </p:to>
                                    </p:set>
                                    <p:animEffect transition="in" filter="fade">
                                      <p:cBhvr>
                                        <p:cTn id="85" dur="1000"/>
                                        <p:tgtEl>
                                          <p:spTgt spid="230"/>
                                        </p:tgtEl>
                                      </p:cBhvr>
                                    </p:animEffect>
                                  </p:childTnLst>
                                </p:cTn>
                              </p:par>
                              <p:par>
                                <p:cTn id="86" presetID="10" presetClass="entr" presetSubtype="0" fill="hold" nodeType="withEffect">
                                  <p:stCondLst>
                                    <p:cond delay="0"/>
                                  </p:stCondLst>
                                  <p:childTnLst>
                                    <p:set>
                                      <p:cBhvr>
                                        <p:cTn id="87" dur="1" fill="hold">
                                          <p:stCondLst>
                                            <p:cond delay="0"/>
                                          </p:stCondLst>
                                        </p:cTn>
                                        <p:tgtEl>
                                          <p:spTgt spid="231"/>
                                        </p:tgtEl>
                                        <p:attrNameLst>
                                          <p:attrName>style.visibility</p:attrName>
                                        </p:attrNameLst>
                                      </p:cBhvr>
                                      <p:to>
                                        <p:strVal val="visible"/>
                                      </p:to>
                                    </p:set>
                                    <p:animEffect transition="in" filter="fade">
                                      <p:cBhvr>
                                        <p:cTn id="88" dur="1000"/>
                                        <p:tgtEl>
                                          <p:spTgt spid="231"/>
                                        </p:tgtEl>
                                      </p:cBhvr>
                                    </p:animEffect>
                                  </p:childTnLst>
                                </p:cTn>
                              </p:par>
                              <p:par>
                                <p:cTn id="89" presetID="10" presetClass="entr" presetSubtype="0" fill="hold" nodeType="withEffect">
                                  <p:stCondLst>
                                    <p:cond delay="0"/>
                                  </p:stCondLst>
                                  <p:childTnLst>
                                    <p:set>
                                      <p:cBhvr>
                                        <p:cTn id="90" dur="1" fill="hold">
                                          <p:stCondLst>
                                            <p:cond delay="0"/>
                                          </p:stCondLst>
                                        </p:cTn>
                                        <p:tgtEl>
                                          <p:spTgt spid="232"/>
                                        </p:tgtEl>
                                        <p:attrNameLst>
                                          <p:attrName>style.visibility</p:attrName>
                                        </p:attrNameLst>
                                      </p:cBhvr>
                                      <p:to>
                                        <p:strVal val="visible"/>
                                      </p:to>
                                    </p:set>
                                    <p:animEffect transition="in" filter="fade">
                                      <p:cBhvr>
                                        <p:cTn id="91" dur="1000"/>
                                        <p:tgtEl>
                                          <p:spTgt spid="232"/>
                                        </p:tgtEl>
                                      </p:cBhvr>
                                    </p:animEffect>
                                  </p:childTnLst>
                                </p:cTn>
                              </p:par>
                              <p:par>
                                <p:cTn id="92" presetID="10" presetClass="entr" presetSubtype="0" fill="hold" nodeType="withEffect">
                                  <p:stCondLst>
                                    <p:cond delay="0"/>
                                  </p:stCondLst>
                                  <p:childTnLst>
                                    <p:set>
                                      <p:cBhvr>
                                        <p:cTn id="93" dur="1" fill="hold">
                                          <p:stCondLst>
                                            <p:cond delay="0"/>
                                          </p:stCondLst>
                                        </p:cTn>
                                        <p:tgtEl>
                                          <p:spTgt spid="233"/>
                                        </p:tgtEl>
                                        <p:attrNameLst>
                                          <p:attrName>style.visibility</p:attrName>
                                        </p:attrNameLst>
                                      </p:cBhvr>
                                      <p:to>
                                        <p:strVal val="visible"/>
                                      </p:to>
                                    </p:set>
                                    <p:animEffect transition="in" filter="fade">
                                      <p:cBhvr>
                                        <p:cTn id="94" dur="1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a264c5d9f9_0_159"/>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Problemas más avanzados</a:t>
            </a:r>
            <a:endParaRPr>
              <a:solidFill>
                <a:srgbClr val="FF0000"/>
              </a:solidFill>
            </a:endParaRPr>
          </a:p>
        </p:txBody>
      </p:sp>
      <p:sp>
        <p:nvSpPr>
          <p:cNvPr id="240" name="Google Shape;240;ga264c5d9f9_0_159"/>
          <p:cNvSpPr/>
          <p:nvPr/>
        </p:nvSpPr>
        <p:spPr>
          <a:xfrm>
            <a:off x="525275" y="1477650"/>
            <a:ext cx="11104500" cy="53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Vamos a intentar resolver una puerta XOR</a:t>
            </a:r>
            <a:endParaRPr sz="1900">
              <a:solidFill>
                <a:schemeClr val="lt1"/>
              </a:solidFill>
              <a:latin typeface="Calibri"/>
              <a:ea typeface="Calibri"/>
              <a:cs typeface="Calibri"/>
              <a:sym typeface="Calibri"/>
            </a:endParaRPr>
          </a:p>
        </p:txBody>
      </p:sp>
      <p:sp>
        <p:nvSpPr>
          <p:cNvPr id="241" name="Google Shape;241;ga264c5d9f9_0_159"/>
          <p:cNvSpPr/>
          <p:nvPr/>
        </p:nvSpPr>
        <p:spPr>
          <a:xfrm>
            <a:off x="4427975" y="2264150"/>
            <a:ext cx="6654300" cy="75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900">
                <a:solidFill>
                  <a:schemeClr val="lt1"/>
                </a:solidFill>
                <a:latin typeface="Calibri"/>
                <a:ea typeface="Calibri"/>
                <a:cs typeface="Calibri"/>
                <a:sym typeface="Calibri"/>
              </a:rPr>
              <a:t>Es imposible separar los puntos con un único hiperplano. ¿Solución? Combinar varias neuronas</a:t>
            </a:r>
            <a:endParaRPr sz="1900">
              <a:solidFill>
                <a:schemeClr val="lt1"/>
              </a:solidFill>
              <a:latin typeface="Calibri"/>
              <a:ea typeface="Calibri"/>
              <a:cs typeface="Calibri"/>
              <a:sym typeface="Calibri"/>
            </a:endParaRPr>
          </a:p>
        </p:txBody>
      </p:sp>
      <p:cxnSp>
        <p:nvCxnSpPr>
          <p:cNvPr id="242" name="Google Shape;242;ga264c5d9f9_0_159"/>
          <p:cNvCxnSpPr>
            <a:stCxn id="243" idx="2"/>
          </p:cNvCxnSpPr>
          <p:nvPr/>
        </p:nvCxnSpPr>
        <p:spPr>
          <a:xfrm>
            <a:off x="1438703" y="5042513"/>
            <a:ext cx="45300" cy="1478400"/>
          </a:xfrm>
          <a:prstGeom prst="straightConnector1">
            <a:avLst/>
          </a:prstGeom>
          <a:noFill/>
          <a:ln w="28575" cap="flat" cmpd="sng">
            <a:solidFill>
              <a:srgbClr val="FFFFFF"/>
            </a:solidFill>
            <a:prstDash val="solid"/>
            <a:miter lim="800000"/>
            <a:headEnd type="none" w="sm" len="sm"/>
            <a:tailEnd type="none" w="sm" len="sm"/>
          </a:ln>
        </p:spPr>
      </p:cxnSp>
      <p:cxnSp>
        <p:nvCxnSpPr>
          <p:cNvPr id="244" name="Google Shape;244;ga264c5d9f9_0_159"/>
          <p:cNvCxnSpPr/>
          <p:nvPr/>
        </p:nvCxnSpPr>
        <p:spPr>
          <a:xfrm rot="10800000">
            <a:off x="1066825" y="6164438"/>
            <a:ext cx="2007900" cy="8700"/>
          </a:xfrm>
          <a:prstGeom prst="straightConnector1">
            <a:avLst/>
          </a:prstGeom>
          <a:noFill/>
          <a:ln w="28575" cap="flat" cmpd="sng">
            <a:solidFill>
              <a:srgbClr val="FFFFFF"/>
            </a:solidFill>
            <a:prstDash val="solid"/>
            <a:miter lim="800000"/>
            <a:headEnd type="none" w="sm" len="sm"/>
            <a:tailEnd type="none" w="sm" len="sm"/>
          </a:ln>
        </p:spPr>
      </p:cxnSp>
      <p:sp>
        <p:nvSpPr>
          <p:cNvPr id="245" name="Google Shape;245;ga264c5d9f9_0_159"/>
          <p:cNvSpPr/>
          <p:nvPr/>
        </p:nvSpPr>
        <p:spPr>
          <a:xfrm>
            <a:off x="1330900" y="5139625"/>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a264c5d9f9_0_159"/>
          <p:cNvSpPr/>
          <p:nvPr/>
        </p:nvSpPr>
        <p:spPr>
          <a:xfrm>
            <a:off x="2408725" y="6055850"/>
            <a:ext cx="269400" cy="225900"/>
          </a:xfrm>
          <a:prstGeom prst="flowChartSummingJunction">
            <a:avLst/>
          </a:prstGeom>
          <a:solidFill>
            <a:srgbClr val="666666"/>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a264c5d9f9_0_159"/>
          <p:cNvSpPr/>
          <p:nvPr/>
        </p:nvSpPr>
        <p:spPr>
          <a:xfrm>
            <a:off x="2325450" y="5139625"/>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ga264c5d9f9_0_1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19169" y="2065723"/>
            <a:ext cx="2617781" cy="2352376"/>
          </a:xfrm>
          <a:prstGeom prst="rect">
            <a:avLst/>
          </a:prstGeom>
          <a:noFill/>
          <a:ln>
            <a:noFill/>
          </a:ln>
        </p:spPr>
      </p:pic>
      <p:sp>
        <p:nvSpPr>
          <p:cNvPr id="249" name="Google Shape;249;ga264c5d9f9_0_159"/>
          <p:cNvSpPr/>
          <p:nvPr/>
        </p:nvSpPr>
        <p:spPr>
          <a:xfrm>
            <a:off x="1330900" y="6055850"/>
            <a:ext cx="269400" cy="225900"/>
          </a:xfrm>
          <a:prstGeom prst="flowChartSummingJunction">
            <a:avLst/>
          </a:prstGeom>
          <a:solidFill>
            <a:srgbClr val="B45F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ga264c5d9f9_0_1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117849" y="3116000"/>
            <a:ext cx="3385600" cy="2864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000"/>
                                        <p:tgtEl>
                                          <p:spTgt spid="241"/>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a264c5d9f9_0_154"/>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Entonces si tenemos puertas lógicas, </a:t>
            </a:r>
            <a:r>
              <a:rPr lang="es-ES">
                <a:solidFill>
                  <a:srgbClr val="FFFFFF"/>
                </a:solidFill>
              </a:rPr>
              <a:t>¿para qué necesitamos las neuronas?</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ML “tradicional”</a:t>
            </a:r>
            <a:endParaRPr lang="es-ES"/>
          </a:p>
        </p:txBody>
      </p:sp>
      <p:sp>
        <p:nvSpPr>
          <p:cNvPr id="9" name="CuadroTexto 8">
            <a:extLst>
              <a:ext uri="{FF2B5EF4-FFF2-40B4-BE49-F238E27FC236}">
                <a16:creationId xmlns:a16="http://schemas.microsoft.com/office/drawing/2014/main" id="{8274427F-038B-50FF-735A-3D295D998916}"/>
              </a:ext>
            </a:extLst>
          </p:cNvPr>
          <p:cNvSpPr txBox="1"/>
          <p:nvPr/>
        </p:nvSpPr>
        <p:spPr>
          <a:xfrm>
            <a:off x="901260" y="1515787"/>
            <a:ext cx="10723181" cy="5632311"/>
          </a:xfrm>
          <a:prstGeom prst="rect">
            <a:avLst/>
          </a:prstGeom>
          <a:noFill/>
        </p:spPr>
        <p:txBody>
          <a:bodyPr wrap="square" rtlCol="0">
            <a:spAutoFit/>
          </a:bodyPr>
          <a:lstStyle/>
          <a:p>
            <a:pPr>
              <a:buClr>
                <a:schemeClr val="bg1"/>
              </a:buClr>
            </a:pPr>
            <a:r>
              <a:rPr lang="es-ES" sz="1800">
                <a:solidFill>
                  <a:schemeClr val="bg1"/>
                </a:solidFill>
              </a:rPr>
              <a:t>El proceso de trabajo con ML (Tradicional):</a:t>
            </a:r>
          </a:p>
          <a:p>
            <a:pPr marL="514350" indent="-514350">
              <a:buClr>
                <a:schemeClr val="bg1"/>
              </a:buClr>
              <a:buFont typeface="+mj-lt"/>
              <a:buAutoNum type="arabicPeriod"/>
            </a:pPr>
            <a:r>
              <a:rPr lang="es-ES" sz="1800">
                <a:solidFill>
                  <a:schemeClr val="bg1"/>
                </a:solidFill>
              </a:rPr>
              <a:t>Cargamos datos</a:t>
            </a:r>
          </a:p>
          <a:p>
            <a:pPr marL="514350" indent="-514350">
              <a:buClr>
                <a:schemeClr val="bg1"/>
              </a:buClr>
              <a:buFont typeface="+mj-lt"/>
              <a:buAutoNum type="arabicPeriod"/>
            </a:pPr>
            <a:r>
              <a:rPr lang="es-ES" sz="1800">
                <a:solidFill>
                  <a:schemeClr val="bg1"/>
                </a:solidFill>
              </a:rPr>
              <a:t>Limpiamos datos (</a:t>
            </a:r>
            <a:r>
              <a:rPr lang="es-ES" sz="1800" err="1">
                <a:solidFill>
                  <a:schemeClr val="bg1"/>
                </a:solidFill>
              </a:rPr>
              <a:t>Missing</a:t>
            </a:r>
            <a:r>
              <a:rPr lang="es-ES" sz="1800">
                <a:solidFill>
                  <a:schemeClr val="bg1"/>
                </a:solidFill>
              </a:rPr>
              <a:t>, </a:t>
            </a:r>
            <a:r>
              <a:rPr lang="es-ES" sz="1800" err="1">
                <a:solidFill>
                  <a:schemeClr val="bg1"/>
                </a:solidFill>
              </a:rPr>
              <a:t>Outliers</a:t>
            </a:r>
            <a:r>
              <a:rPr lang="es-ES" sz="1800">
                <a:solidFill>
                  <a:schemeClr val="bg1"/>
                </a:solidFill>
              </a:rPr>
              <a:t>, </a:t>
            </a:r>
            <a:r>
              <a:rPr lang="es-ES" sz="1800" err="1">
                <a:solidFill>
                  <a:schemeClr val="bg1"/>
                </a:solidFill>
              </a:rPr>
              <a:t>etc</a:t>
            </a:r>
            <a:r>
              <a:rPr lang="es-ES" sz="1800">
                <a:solidFill>
                  <a:schemeClr val="bg1"/>
                </a:solidFill>
              </a:rPr>
              <a:t>) -&gt; Generaremos funciones de preprocesado o elementos de preprocesado para un pipeline</a:t>
            </a:r>
          </a:p>
          <a:p>
            <a:pPr marL="514350" indent="-514350">
              <a:buClr>
                <a:schemeClr val="bg1"/>
              </a:buClr>
              <a:buFont typeface="+mj-lt"/>
              <a:buAutoNum type="arabicPeriod"/>
            </a:pPr>
            <a:r>
              <a:rPr lang="es-ES" sz="1800">
                <a:solidFill>
                  <a:schemeClr val="bg1"/>
                </a:solidFill>
              </a:rPr>
              <a:t>En función del problema de negocio -&gt; Problema técnico -&gt; Métricas</a:t>
            </a:r>
          </a:p>
          <a:p>
            <a:pPr marL="514350" indent="-514350">
              <a:buClr>
                <a:schemeClr val="bg1"/>
              </a:buClr>
              <a:buFont typeface="+mj-lt"/>
              <a:buAutoNum type="arabicPeriod"/>
            </a:pPr>
            <a:r>
              <a:rPr lang="es-ES" sz="1800">
                <a:solidFill>
                  <a:schemeClr val="bg1"/>
                </a:solidFill>
              </a:rPr>
              <a:t>Analizamos target (balancear)</a:t>
            </a:r>
          </a:p>
          <a:p>
            <a:pPr marL="514350" indent="-514350">
              <a:buClr>
                <a:schemeClr val="bg1"/>
              </a:buClr>
              <a:buFont typeface="+mj-lt"/>
              <a:buAutoNum type="arabicPeriod"/>
            </a:pPr>
            <a:r>
              <a:rPr lang="es-ES" sz="1800">
                <a:solidFill>
                  <a:schemeClr val="bg1"/>
                </a:solidFill>
              </a:rPr>
              <a:t>Dividir en </a:t>
            </a:r>
            <a:r>
              <a:rPr lang="es-ES" sz="1800" err="1">
                <a:solidFill>
                  <a:schemeClr val="bg1"/>
                </a:solidFill>
              </a:rPr>
              <a:t>train</a:t>
            </a:r>
            <a:r>
              <a:rPr lang="es-ES" sz="1800">
                <a:solidFill>
                  <a:schemeClr val="bg1"/>
                </a:solidFill>
              </a:rPr>
              <a:t> y test </a:t>
            </a:r>
          </a:p>
          <a:p>
            <a:pPr marL="514350" indent="-514350">
              <a:buClr>
                <a:schemeClr val="bg1"/>
              </a:buClr>
              <a:buFont typeface="+mj-lt"/>
              <a:buAutoNum type="arabicPeriod"/>
            </a:pPr>
            <a:r>
              <a:rPr lang="es-ES" sz="1800">
                <a:solidFill>
                  <a:schemeClr val="bg1"/>
                </a:solidFill>
              </a:rPr>
              <a:t>INGENIERIA DE FEATURES (</a:t>
            </a:r>
            <a:r>
              <a:rPr lang="es-ES" sz="1800" err="1">
                <a:solidFill>
                  <a:schemeClr val="bg1"/>
                </a:solidFill>
              </a:rPr>
              <a:t>mini-eda</a:t>
            </a:r>
            <a:r>
              <a:rPr lang="es-ES" sz="1800">
                <a:solidFill>
                  <a:schemeClr val="bg1"/>
                </a:solidFill>
              </a:rPr>
              <a:t>, selección, construcción)</a:t>
            </a:r>
          </a:p>
          <a:p>
            <a:pPr marL="514350" indent="-514350">
              <a:buClr>
                <a:schemeClr val="bg1"/>
              </a:buClr>
              <a:buFont typeface="+mj-lt"/>
              <a:buAutoNum type="arabicPeriod"/>
            </a:pPr>
            <a:r>
              <a:rPr lang="es-ES" sz="1800">
                <a:solidFill>
                  <a:schemeClr val="bg1"/>
                </a:solidFill>
              </a:rPr>
              <a:t>(2da limpieza)</a:t>
            </a:r>
          </a:p>
          <a:p>
            <a:pPr marL="514350" indent="-514350">
              <a:buClr>
                <a:schemeClr val="bg1"/>
              </a:buClr>
              <a:buFont typeface="+mj-lt"/>
              <a:buAutoNum type="arabicPeriod"/>
            </a:pPr>
            <a:r>
              <a:rPr lang="es-ES" sz="1800">
                <a:solidFill>
                  <a:schemeClr val="bg1"/>
                </a:solidFill>
              </a:rPr>
              <a:t>Selección de MODELOS preliminares: Competición con Cross-</a:t>
            </a:r>
            <a:r>
              <a:rPr lang="es-ES" sz="1800" err="1">
                <a:solidFill>
                  <a:schemeClr val="bg1"/>
                </a:solidFill>
              </a:rPr>
              <a:t>Validation</a:t>
            </a:r>
            <a:r>
              <a:rPr lang="es-ES" sz="1800">
                <a:solidFill>
                  <a:schemeClr val="bg1"/>
                </a:solidFill>
              </a:rPr>
              <a:t> [Regularización]</a:t>
            </a:r>
          </a:p>
          <a:p>
            <a:pPr marL="514350" indent="-514350">
              <a:buClr>
                <a:schemeClr val="bg1"/>
              </a:buClr>
              <a:buFont typeface="+mj-lt"/>
              <a:buAutoNum type="arabicPeriod"/>
            </a:pPr>
            <a:r>
              <a:rPr lang="es-ES" sz="1800">
                <a:solidFill>
                  <a:schemeClr val="bg1"/>
                </a:solidFill>
              </a:rPr>
              <a:t>Fine-</a:t>
            </a:r>
            <a:r>
              <a:rPr lang="es-ES" sz="1800" err="1">
                <a:solidFill>
                  <a:schemeClr val="bg1"/>
                </a:solidFill>
              </a:rPr>
              <a:t>tuning</a:t>
            </a:r>
            <a:r>
              <a:rPr lang="es-ES" sz="1800">
                <a:solidFill>
                  <a:schemeClr val="bg1"/>
                </a:solidFill>
              </a:rPr>
              <a:t> del MODELO GANADOR: </a:t>
            </a:r>
            <a:r>
              <a:rPr lang="es-ES" sz="1800" err="1">
                <a:solidFill>
                  <a:schemeClr val="bg1"/>
                </a:solidFill>
              </a:rPr>
              <a:t>GridSearch</a:t>
            </a:r>
            <a:r>
              <a:rPr lang="es-ES" sz="1800">
                <a:solidFill>
                  <a:schemeClr val="bg1"/>
                </a:solidFill>
              </a:rPr>
              <a:t>, </a:t>
            </a:r>
            <a:r>
              <a:rPr lang="es-ES" sz="1800" err="1">
                <a:solidFill>
                  <a:schemeClr val="bg1"/>
                </a:solidFill>
              </a:rPr>
              <a:t>RandomSearch</a:t>
            </a:r>
            <a:r>
              <a:rPr lang="es-ES" sz="1800">
                <a:solidFill>
                  <a:schemeClr val="bg1"/>
                </a:solidFill>
              </a:rPr>
              <a:t>, otros (</a:t>
            </a:r>
            <a:r>
              <a:rPr lang="es-ES" sz="1800" err="1">
                <a:solidFill>
                  <a:schemeClr val="bg1"/>
                </a:solidFill>
              </a:rPr>
              <a:t>Hyperot</a:t>
            </a:r>
            <a:r>
              <a:rPr lang="es-ES" sz="1800">
                <a:solidFill>
                  <a:schemeClr val="bg1"/>
                </a:solidFill>
              </a:rPr>
              <a:t>, </a:t>
            </a:r>
            <a:r>
              <a:rPr lang="es-ES" sz="1800" err="1">
                <a:solidFill>
                  <a:schemeClr val="bg1"/>
                </a:solidFill>
              </a:rPr>
              <a:t>Optuna</a:t>
            </a:r>
            <a:r>
              <a:rPr lang="es-ES" sz="1800">
                <a:solidFill>
                  <a:schemeClr val="bg1"/>
                </a:solidFill>
              </a:rPr>
              <a:t>)</a:t>
            </a:r>
          </a:p>
          <a:p>
            <a:pPr marL="514350" indent="-514350">
              <a:buClr>
                <a:schemeClr val="bg1"/>
              </a:buClr>
              <a:buFont typeface="+mj-lt"/>
              <a:buAutoNum type="arabicPeriod"/>
            </a:pPr>
            <a:r>
              <a:rPr lang="es-ES" sz="1800">
                <a:solidFill>
                  <a:schemeClr val="bg1"/>
                </a:solidFill>
              </a:rPr>
              <a:t>Y… : Probamos contra el TEST -&gt; Nos hacemos una idea de lo bueno o malo que puede ser</a:t>
            </a:r>
          </a:p>
          <a:p>
            <a:pPr marL="514350" indent="-514350">
              <a:buClr>
                <a:schemeClr val="bg1"/>
              </a:buClr>
              <a:buFont typeface="+mj-lt"/>
              <a:buAutoNum type="arabicPeriod"/>
            </a:pPr>
            <a:r>
              <a:rPr lang="es-ES" sz="1800">
                <a:solidFill>
                  <a:schemeClr val="bg1"/>
                </a:solidFill>
              </a:rPr>
              <a:t>(Entrenamos con TEST incluido si queremos, pero ojo …. Atentos al comentario de clase) [Regularización]</a:t>
            </a:r>
          </a:p>
          <a:p>
            <a:pPr marL="514350" indent="-514350">
              <a:buClr>
                <a:schemeClr val="bg1"/>
              </a:buClr>
              <a:buFont typeface="+mj-lt"/>
              <a:buAutoNum type="arabicPeriod"/>
            </a:pPr>
            <a:r>
              <a:rPr lang="es-ES" sz="1800">
                <a:solidFill>
                  <a:schemeClr val="bg1"/>
                </a:solidFill>
              </a:rPr>
              <a:t>GRABAMOS EL MODELO</a:t>
            </a:r>
          </a:p>
          <a:p>
            <a:pPr marL="514350" indent="-514350">
              <a:buClr>
                <a:schemeClr val="bg1"/>
              </a:buClr>
              <a:buFont typeface="+mj-lt"/>
              <a:buAutoNum type="arabicPeriod"/>
            </a:pPr>
            <a:r>
              <a:rPr lang="es-ES" sz="1800">
                <a:solidFill>
                  <a:schemeClr val="bg1"/>
                </a:solidFill>
              </a:rPr>
              <a:t>Preparamos el script o scripts (no notebooks) de despliegue (con o sin </a:t>
            </a:r>
            <a:r>
              <a:rPr lang="es-ES" sz="1800" err="1">
                <a:solidFill>
                  <a:schemeClr val="bg1"/>
                </a:solidFill>
              </a:rPr>
              <a:t>template</a:t>
            </a:r>
            <a:r>
              <a:rPr lang="es-ES" sz="1800">
                <a:solidFill>
                  <a:schemeClr val="bg1"/>
                </a:solidFill>
              </a:rPr>
              <a:t> de DevOps) -&gt; Incluimos funciones necesarias de preprocesado</a:t>
            </a:r>
          </a:p>
          <a:p>
            <a:pPr marL="514350" lvl="2" indent="-514350">
              <a:buClr>
                <a:schemeClr val="bg1"/>
              </a:buClr>
              <a:buFont typeface="+mj-lt"/>
              <a:buAutoNum type="arabicPeriod"/>
            </a:pPr>
            <a:endParaRPr lang="es-ES" sz="1800">
              <a:solidFill>
                <a:schemeClr val="bg1"/>
              </a:solidFill>
            </a:endParaRPr>
          </a:p>
          <a:p>
            <a:pPr marL="514350" indent="-514350">
              <a:buClr>
                <a:schemeClr val="bg1"/>
              </a:buClr>
              <a:buFont typeface="+mj-lt"/>
              <a:buAutoNum type="arabicPeriod"/>
            </a:pPr>
            <a:endParaRPr lang="es-ES" sz="1800">
              <a:solidFill>
                <a:schemeClr val="bg1"/>
              </a:solidFill>
            </a:endParaRPr>
          </a:p>
          <a:p>
            <a:pPr marL="514350" indent="-514350">
              <a:buClr>
                <a:schemeClr val="bg1"/>
              </a:buClr>
              <a:buFont typeface="+mj-lt"/>
              <a:buAutoNum type="arabicPeriod"/>
            </a:pPr>
            <a:endParaRPr lang="es-ES" sz="1800">
              <a:solidFill>
                <a:schemeClr val="bg1"/>
              </a:solidFill>
            </a:endParaRPr>
          </a:p>
        </p:txBody>
      </p:sp>
    </p:spTree>
    <p:extLst>
      <p:ext uri="{BB962C8B-B14F-4D97-AF65-F5344CB8AC3E}">
        <p14:creationId xmlns:p14="http://schemas.microsoft.com/office/powerpoint/2010/main" val="272470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a264c5d9f9_0_201"/>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Perceptrón</a:t>
            </a:r>
            <a:endParaRPr>
              <a:solidFill>
                <a:srgbClr val="FF0000"/>
              </a:solidFill>
            </a:endParaRPr>
          </a:p>
        </p:txBody>
      </p:sp>
      <p:sp>
        <p:nvSpPr>
          <p:cNvPr id="263" name="Google Shape;263;ga264c5d9f9_0_201"/>
          <p:cNvSpPr/>
          <p:nvPr/>
        </p:nvSpPr>
        <p:spPr>
          <a:xfrm>
            <a:off x="525275" y="1477650"/>
            <a:ext cx="9533125" cy="259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900">
                <a:solidFill>
                  <a:schemeClr val="lt1"/>
                </a:solidFill>
                <a:latin typeface="Calibri"/>
                <a:ea typeface="Calibri"/>
                <a:cs typeface="Calibri"/>
                <a:sym typeface="Calibri"/>
              </a:rPr>
              <a:t>A diferencia de una simple neurona o una puerta lógica, aprende automáticamente los pesos de la neurona de McCulloch-Pitts para minimizar los errores. Se utilizan para problemas separables linealmente. Ya no son datos binarios, sino que pueden ser números.</a:t>
            </a:r>
            <a:endParaRPr sz="19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r>
              <a:rPr lang="es-ES" sz="1900">
                <a:solidFill>
                  <a:schemeClr val="lt1"/>
                </a:solidFill>
                <a:latin typeface="Calibri"/>
                <a:ea typeface="Calibri"/>
                <a:cs typeface="Calibri"/>
                <a:sym typeface="Calibri"/>
              </a:rPr>
              <a:t>Inventado por Frank Rosenblatt en 1957</a:t>
            </a:r>
            <a:endParaRPr sz="1900">
              <a:solidFill>
                <a:schemeClr val="lt1"/>
              </a:solidFill>
              <a:latin typeface="Calibri"/>
              <a:ea typeface="Calibri"/>
              <a:cs typeface="Calibri"/>
              <a:sym typeface="Calibri"/>
            </a:endParaRPr>
          </a:p>
        </p:txBody>
      </p:sp>
      <p:pic>
        <p:nvPicPr>
          <p:cNvPr id="264" name="Google Shape;264;ga264c5d9f9_0_2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241479" y="429310"/>
            <a:ext cx="1425246" cy="1439640"/>
          </a:xfrm>
          <a:prstGeom prst="rect">
            <a:avLst/>
          </a:prstGeom>
          <a:noFill/>
          <a:ln>
            <a:noFill/>
          </a:ln>
        </p:spPr>
      </p:pic>
      <p:sp>
        <p:nvSpPr>
          <p:cNvPr id="265" name="Google Shape;265;ga264c5d9f9_0_201"/>
          <p:cNvSpPr/>
          <p:nvPr/>
        </p:nvSpPr>
        <p:spPr>
          <a:xfrm>
            <a:off x="525275" y="3337725"/>
            <a:ext cx="5702530" cy="28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¿Cómo se entrena?</a:t>
            </a:r>
            <a:endParaRPr sz="18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1. El perceptrón se inicializa con unos pesos a 0 o aleatorios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2. Calcula las salidas, a través de la combinación lineal de entradas y pesos + </a:t>
            </a:r>
            <a:r>
              <a:rPr lang="es-ES" sz="1600" err="1">
                <a:solidFill>
                  <a:schemeClr val="lt1"/>
                </a:solidFill>
                <a:latin typeface="Calibri"/>
                <a:ea typeface="Calibri"/>
                <a:cs typeface="Calibri"/>
                <a:sym typeface="Calibri"/>
              </a:rPr>
              <a:t>bias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3. Atraviesa la función de activación</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4. Evalúa errores en la salida</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5. Vuelve a ajustar los pesos hasta que minimiza el error.</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endParaRPr sz="1900">
              <a:solidFill>
                <a:schemeClr val="lt1"/>
              </a:solidFill>
              <a:latin typeface="Calibri"/>
              <a:ea typeface="Calibri"/>
              <a:cs typeface="Calibri"/>
              <a:sym typeface="Calibri"/>
            </a:endParaRPr>
          </a:p>
          <a:p>
            <a:pPr marL="0" marR="0" lvl="0" indent="0" algn="l" rtl="0">
              <a:spcBef>
                <a:spcPts val="0"/>
              </a:spcBef>
              <a:spcAft>
                <a:spcPts val="0"/>
              </a:spcAft>
              <a:buNone/>
            </a:pPr>
            <a:r>
              <a:rPr lang="es-ES" sz="1900">
                <a:solidFill>
                  <a:schemeClr val="lt1"/>
                </a:solidFill>
                <a:latin typeface="Calibri"/>
                <a:ea typeface="Calibri"/>
                <a:cs typeface="Calibri"/>
                <a:sym typeface="Calibri"/>
              </a:rPr>
              <a:t>No muy efectivo para problemas con separación no lineal</a:t>
            </a:r>
            <a:endParaRPr sz="1900">
              <a:solidFill>
                <a:schemeClr val="lt1"/>
              </a:solidFill>
              <a:latin typeface="Calibri"/>
              <a:ea typeface="Calibri"/>
              <a:cs typeface="Calibri"/>
              <a:sym typeface="Calibri"/>
            </a:endParaRPr>
          </a:p>
        </p:txBody>
      </p:sp>
      <p:pic>
        <p:nvPicPr>
          <p:cNvPr id="2" name="Google Shape;189;ga264c5d9f9_0_62">
            <a:extLst>
              <a:ext uri="{FF2B5EF4-FFF2-40B4-BE49-F238E27FC236}">
                <a16:creationId xmlns:a16="http://schemas.microsoft.com/office/drawing/2014/main" id="{ECB4EDC9-095C-68D9-89F6-FD6CF361E9DA}"/>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410225" y="3110775"/>
            <a:ext cx="5256500" cy="2269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a264c5d9f9_0_212"/>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Si los perceptrones resuelven problemas simples, </a:t>
            </a:r>
            <a:r>
              <a:rPr lang="es-ES">
                <a:solidFill>
                  <a:srgbClr val="FFFFFF"/>
                </a:solidFill>
              </a:rPr>
              <a:t>¿qué están aportando?</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a264c5d9f9_0_14"/>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ANN (Redes Neuronales Artificiales)</a:t>
            </a:r>
            <a:endParaRPr>
              <a:solidFill>
                <a:srgbClr val="FF0000"/>
              </a:solidFill>
            </a:endParaRPr>
          </a:p>
        </p:txBody>
      </p:sp>
      <p:sp>
        <p:nvSpPr>
          <p:cNvPr id="278" name="Google Shape;278;ga264c5d9f9_0_14"/>
          <p:cNvSpPr/>
          <p:nvPr/>
        </p:nvSpPr>
        <p:spPr>
          <a:xfrm>
            <a:off x="547025" y="1545375"/>
            <a:ext cx="10891800" cy="258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chemeClr val="lt1"/>
                </a:solidFill>
                <a:latin typeface="Calibri"/>
                <a:ea typeface="Calibri"/>
                <a:cs typeface="Calibri"/>
                <a:sym typeface="Calibri"/>
              </a:rPr>
              <a:t>Agregación de neuronas en capas, de tal manera que los outputs de una capa son los inputs de la siguiente. Cada conjunto de neuronas se va entrenando y especializando en resolver partes del problema, como a solventar una puerta XOR.</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Algoritmos de entrada/salida, que simulan el comportamiento del cerebro humano. Se utilizan una serie de neuronas artificiales o nodos para solucionar problemas.</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Son algoritmos de caja negra</a:t>
            </a:r>
            <a:endParaRPr sz="1600">
              <a:solidFill>
                <a:schemeClr val="lt1"/>
              </a:solidFill>
              <a:latin typeface="Calibri"/>
              <a:ea typeface="Calibri"/>
              <a:cs typeface="Calibri"/>
              <a:sym typeface="Calibri"/>
            </a:endParaRPr>
          </a:p>
        </p:txBody>
      </p:sp>
      <p:pic>
        <p:nvPicPr>
          <p:cNvPr id="279" name="Google Shape;279;ga264c5d9f9_0_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238200" y="4089751"/>
            <a:ext cx="5715600" cy="2118125"/>
          </a:xfrm>
          <a:prstGeom prst="rect">
            <a:avLst/>
          </a:prstGeom>
          <a:noFill/>
          <a:ln>
            <a:noFill/>
          </a:ln>
        </p:spPr>
      </p:pic>
      <p:sp>
        <p:nvSpPr>
          <p:cNvPr id="280" name="Google Shape;280;ga264c5d9f9_0_14"/>
          <p:cNvSpPr/>
          <p:nvPr/>
        </p:nvSpPr>
        <p:spPr>
          <a:xfrm>
            <a:off x="9230925" y="4089750"/>
            <a:ext cx="2642400" cy="17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chemeClr val="lt1"/>
                </a:solidFill>
                <a:latin typeface="Calibri"/>
                <a:ea typeface="Calibri"/>
                <a:cs typeface="Calibri"/>
                <a:sym typeface="Calibri"/>
              </a:rPr>
              <a:t>MLP</a:t>
            </a:r>
            <a:endParaRPr sz="1600">
              <a:solidFill>
                <a:schemeClr val="lt1"/>
              </a:solidFill>
              <a:latin typeface="Calibri"/>
              <a:ea typeface="Calibri"/>
              <a:cs typeface="Calibri"/>
              <a:sym typeface="Calibri"/>
            </a:endParaRPr>
          </a:p>
          <a:p>
            <a:pPr marL="0" marR="0" lvl="0" indent="0" algn="l" rtl="0">
              <a:spcBef>
                <a:spcPts val="0"/>
              </a:spcBef>
              <a:spcAft>
                <a:spcPts val="0"/>
              </a:spcAft>
              <a:buNone/>
            </a:pPr>
            <a:r>
              <a:rPr lang="es-ES" sz="1600">
                <a:solidFill>
                  <a:schemeClr val="lt1"/>
                </a:solidFill>
                <a:latin typeface="Calibri"/>
                <a:ea typeface="Calibri"/>
                <a:cs typeface="Calibri"/>
                <a:sym typeface="Calibri"/>
              </a:rPr>
              <a:t>MultiLayer Perceptron</a:t>
            </a:r>
            <a:endParaRPr sz="16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a264c5d9f9_0_236"/>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Componentes MLP</a:t>
            </a:r>
            <a:endParaRPr>
              <a:solidFill>
                <a:srgbClr val="FF0000"/>
              </a:solidFill>
            </a:endParaRPr>
          </a:p>
        </p:txBody>
      </p:sp>
      <p:sp>
        <p:nvSpPr>
          <p:cNvPr id="287" name="Google Shape;287;ga264c5d9f9_0_236"/>
          <p:cNvSpPr/>
          <p:nvPr/>
        </p:nvSpPr>
        <p:spPr>
          <a:xfrm>
            <a:off x="547025" y="1545375"/>
            <a:ext cx="10891800" cy="2585400"/>
          </a:xfrm>
          <a:prstGeom prst="rect">
            <a:avLst/>
          </a:prstGeom>
          <a:noFill/>
          <a:ln>
            <a:noFill/>
          </a:ln>
        </p:spPr>
        <p:txBody>
          <a:bodyPr spcFirstLastPara="1" wrap="square" lIns="91425" tIns="45700" rIns="91425" bIns="45700" anchor="t" anchorCtr="0">
            <a:noAutofit/>
          </a:bodyPr>
          <a:lstStyle/>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Input layer</a:t>
            </a:r>
            <a:r>
              <a:rPr lang="es-ES" sz="1600">
                <a:solidFill>
                  <a:schemeClr val="lt1"/>
                </a:solidFill>
                <a:latin typeface="Calibri"/>
                <a:ea typeface="Calibri"/>
                <a:cs typeface="Calibri"/>
                <a:sym typeface="Calibri"/>
              </a:rPr>
              <a:t>: NO tienen capa de activación. Cada nodo de entrada es una feature.</a:t>
            </a:r>
            <a:endParaRPr sz="1600">
              <a:solidFill>
                <a:schemeClr val="lt1"/>
              </a:solidFill>
              <a:latin typeface="Calibri"/>
              <a:ea typeface="Calibri"/>
              <a:cs typeface="Calibri"/>
              <a:sym typeface="Calibri"/>
            </a:endParaRPr>
          </a:p>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Hidden layers</a:t>
            </a:r>
            <a:r>
              <a:rPr lang="es-ES" sz="1600">
                <a:solidFill>
                  <a:schemeClr val="lt1"/>
                </a:solidFill>
                <a:latin typeface="Calibri"/>
                <a:ea typeface="Calibri"/>
                <a:cs typeface="Calibri"/>
                <a:sym typeface="Calibri"/>
              </a:rPr>
              <a:t>: capas intermedias. Puede ser una o varias. Tienen función de activación y término bias. Con una capa se suele llamar MLP y si tiene múltiples </a:t>
            </a:r>
            <a:r>
              <a:rPr lang="es-ES" sz="1600" b="1">
                <a:solidFill>
                  <a:schemeClr val="lt1"/>
                </a:solidFill>
                <a:latin typeface="Calibri"/>
                <a:ea typeface="Calibri"/>
                <a:cs typeface="Calibri"/>
                <a:sym typeface="Calibri"/>
              </a:rPr>
              <a:t>Deep Neural Network.</a:t>
            </a:r>
            <a:endParaRPr sz="1600">
              <a:solidFill>
                <a:schemeClr val="lt1"/>
              </a:solidFill>
              <a:latin typeface="Calibri"/>
              <a:ea typeface="Calibri"/>
              <a:cs typeface="Calibri"/>
              <a:sym typeface="Calibri"/>
            </a:endParaRPr>
          </a:p>
          <a:p>
            <a:pPr marL="457200" marR="0" lvl="0" indent="-330200" algn="l" rtl="0">
              <a:spcBef>
                <a:spcPts val="0"/>
              </a:spcBef>
              <a:spcAft>
                <a:spcPts val="0"/>
              </a:spcAft>
              <a:buClr>
                <a:schemeClr val="lt1"/>
              </a:buClr>
              <a:buSzPts val="1600"/>
              <a:buFont typeface="Calibri"/>
              <a:buAutoNum type="arabicPeriod"/>
            </a:pPr>
            <a:r>
              <a:rPr lang="es-ES" sz="1600" b="1">
                <a:solidFill>
                  <a:schemeClr val="lt1"/>
                </a:solidFill>
                <a:latin typeface="Calibri"/>
                <a:ea typeface="Calibri"/>
                <a:cs typeface="Calibri"/>
                <a:sym typeface="Calibri"/>
              </a:rPr>
              <a:t>Output layer</a:t>
            </a:r>
            <a:r>
              <a:rPr lang="es-ES" sz="1600">
                <a:solidFill>
                  <a:schemeClr val="lt1"/>
                </a:solidFill>
                <a:latin typeface="Calibri"/>
                <a:ea typeface="Calibri"/>
                <a:cs typeface="Calibri"/>
                <a:sym typeface="Calibri"/>
              </a:rPr>
              <a:t>: posibles salidas de una red neuronal.</a:t>
            </a:r>
            <a:endParaRPr sz="1600">
              <a:solidFill>
                <a:schemeClr val="lt1"/>
              </a:solidFill>
              <a:latin typeface="Calibri"/>
              <a:ea typeface="Calibri"/>
              <a:cs typeface="Calibri"/>
              <a:sym typeface="Calibri"/>
            </a:endParaRPr>
          </a:p>
          <a:p>
            <a:pPr marL="914400" marR="0" lvl="1" indent="-330200" algn="l" rtl="0">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Una neurona: clasificación binaria o regresión</a:t>
            </a:r>
            <a:endParaRPr sz="1600">
              <a:solidFill>
                <a:schemeClr val="lt1"/>
              </a:solidFill>
              <a:latin typeface="Calibri"/>
              <a:ea typeface="Calibri"/>
              <a:cs typeface="Calibri"/>
              <a:sym typeface="Calibri"/>
            </a:endParaRPr>
          </a:p>
          <a:p>
            <a:pPr marL="914400" marR="0" lvl="1" indent="-330200" algn="l" rtl="0">
              <a:spcBef>
                <a:spcPts val="0"/>
              </a:spcBef>
              <a:spcAft>
                <a:spcPts val="0"/>
              </a:spcAft>
              <a:buClr>
                <a:schemeClr val="lt1"/>
              </a:buClr>
              <a:buSzPts val="1600"/>
              <a:buFont typeface="Calibri"/>
              <a:buAutoNum type="alphaLcPeriod"/>
            </a:pPr>
            <a:r>
              <a:rPr lang="es-ES" sz="1600">
                <a:solidFill>
                  <a:schemeClr val="lt1"/>
                </a:solidFill>
                <a:latin typeface="Calibri"/>
                <a:ea typeface="Calibri"/>
                <a:cs typeface="Calibri"/>
                <a:sym typeface="Calibri"/>
              </a:rPr>
              <a:t>Varias neuronas: clasificación multiclase. Tantas neuronas como clases.</a:t>
            </a:r>
            <a:endParaRPr sz="1600">
              <a:solidFill>
                <a:schemeClr val="lt1"/>
              </a:solidFill>
              <a:latin typeface="Calibri"/>
              <a:ea typeface="Calibri"/>
              <a:cs typeface="Calibri"/>
              <a:sym typeface="Calibri"/>
            </a:endParaRPr>
          </a:p>
        </p:txBody>
      </p:sp>
      <p:pic>
        <p:nvPicPr>
          <p:cNvPr id="288" name="Google Shape;288;ga264c5d9f9_0_2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63800" y="3353125"/>
            <a:ext cx="3724250" cy="2948375"/>
          </a:xfrm>
          <a:prstGeom prst="rect">
            <a:avLst/>
          </a:prstGeom>
          <a:noFill/>
          <a:ln>
            <a:noFill/>
          </a:ln>
        </p:spPr>
      </p:pic>
      <p:sp>
        <p:nvSpPr>
          <p:cNvPr id="289" name="Google Shape;289;ga264c5d9f9_0_236"/>
          <p:cNvSpPr/>
          <p:nvPr/>
        </p:nvSpPr>
        <p:spPr>
          <a:xfrm>
            <a:off x="2633675" y="5771500"/>
            <a:ext cx="7240500" cy="4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ES"/>
              <a:t>Forward </a:t>
            </a:r>
            <a:r>
              <a:rPr lang="es-ES" err="1"/>
              <a:t>Propagation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a264c5d9f9_0_253"/>
          <p:cNvSpPr/>
          <p:nvPr/>
        </p:nvSpPr>
        <p:spPr>
          <a:xfrm>
            <a:off x="5396023" y="1200635"/>
            <a:ext cx="6067773" cy="14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300">
                <a:solidFill>
                  <a:schemeClr val="lt1"/>
                </a:solidFill>
                <a:latin typeface="Calibri"/>
                <a:ea typeface="Calibri"/>
                <a:cs typeface="Calibri"/>
                <a:sym typeface="Calibri"/>
              </a:rPr>
              <a:t>Hasta ahora hemos usado la </a:t>
            </a:r>
            <a:r>
              <a:rPr lang="es-ES" sz="1300" i="1">
                <a:solidFill>
                  <a:schemeClr val="lt1"/>
                </a:solidFill>
                <a:latin typeface="Calibri"/>
                <a:ea typeface="Calibri"/>
                <a:cs typeface="Calibri"/>
                <a:sym typeface="Calibri"/>
              </a:rPr>
              <a:t>step </a:t>
            </a:r>
            <a:r>
              <a:rPr lang="es-ES" sz="1300" i="1" err="1">
                <a:solidFill>
                  <a:schemeClr val="lt1"/>
                </a:solidFill>
                <a:latin typeface="Calibri"/>
                <a:ea typeface="Calibri"/>
                <a:cs typeface="Calibri"/>
                <a:sym typeface="Calibri"/>
              </a:rPr>
              <a:t>function</a:t>
            </a:r>
            <a:r>
              <a:rPr lang="es-ES" sz="1300">
                <a:solidFill>
                  <a:schemeClr val="lt1"/>
                </a:solidFill>
                <a:latin typeface="Calibri"/>
                <a:ea typeface="Calibri"/>
                <a:cs typeface="Calibri"/>
                <a:sym typeface="Calibri"/>
              </a:rPr>
              <a:t> como función de activación, pero existen otras que permiten obtener un resultado </a:t>
            </a:r>
            <a:r>
              <a:rPr lang="es-ES" sz="1300" err="1">
                <a:solidFill>
                  <a:schemeClr val="lt1"/>
                </a:solidFill>
                <a:latin typeface="Calibri"/>
                <a:ea typeface="Calibri"/>
                <a:cs typeface="Calibri"/>
                <a:sym typeface="Calibri"/>
              </a:rPr>
              <a:t>contínuo</a:t>
            </a:r>
            <a:r>
              <a:rPr lang="es-ES" sz="1300">
                <a:solidFill>
                  <a:schemeClr val="lt1"/>
                </a:solidFill>
                <a:latin typeface="Calibri"/>
                <a:ea typeface="Calibri"/>
                <a:cs typeface="Calibri"/>
                <a:sym typeface="Calibri"/>
              </a:rPr>
              <a:t>. Permite a la red neuronal aprender patrones no lineares y adaptarse a problemas más complejos.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Dado que la </a:t>
            </a:r>
            <a:r>
              <a:rPr lang="es-ES" sz="1300" i="1">
                <a:solidFill>
                  <a:schemeClr val="lt1"/>
                </a:solidFill>
                <a:latin typeface="Calibri"/>
                <a:ea typeface="Calibri"/>
                <a:cs typeface="Calibri"/>
                <a:sym typeface="Calibri"/>
              </a:rPr>
              <a:t>step </a:t>
            </a:r>
            <a:r>
              <a:rPr lang="es-ES" sz="1300" i="1" err="1">
                <a:solidFill>
                  <a:schemeClr val="lt1"/>
                </a:solidFill>
                <a:latin typeface="Calibri"/>
                <a:ea typeface="Calibri"/>
                <a:cs typeface="Calibri"/>
                <a:sym typeface="Calibri"/>
              </a:rPr>
              <a:t>function</a:t>
            </a:r>
            <a:r>
              <a:rPr lang="es-ES" sz="1300">
                <a:solidFill>
                  <a:schemeClr val="lt1"/>
                </a:solidFill>
                <a:latin typeface="Calibri"/>
                <a:ea typeface="Calibri"/>
                <a:cs typeface="Calibri"/>
                <a:sym typeface="Calibri"/>
              </a:rPr>
              <a:t> no es derivable, hay que acudir a otras funciones de activación para poder recurrir en el entrenamiento a métodos como </a:t>
            </a:r>
            <a:r>
              <a:rPr lang="es-ES" sz="1300" err="1">
                <a:solidFill>
                  <a:schemeClr val="lt1"/>
                </a:solidFill>
                <a:latin typeface="Calibri"/>
                <a:ea typeface="Calibri"/>
                <a:cs typeface="Calibri"/>
                <a:sym typeface="Calibri"/>
              </a:rPr>
              <a:t>Gradient</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Descent</a:t>
            </a: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que más se suele utilizar es la </a:t>
            </a:r>
            <a:r>
              <a:rPr lang="es-ES" sz="1300" err="1">
                <a:solidFill>
                  <a:schemeClr val="lt1"/>
                </a:solidFill>
                <a:latin typeface="Calibri"/>
                <a:ea typeface="Calibri"/>
                <a:cs typeface="Calibri"/>
                <a:sym typeface="Calibri"/>
              </a:rPr>
              <a:t>ReLu</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Rectified</a:t>
            </a:r>
            <a:r>
              <a:rPr lang="es-ES" sz="1300">
                <a:solidFill>
                  <a:schemeClr val="lt1"/>
                </a:solidFill>
                <a:latin typeface="Calibri"/>
                <a:ea typeface="Calibri"/>
                <a:cs typeface="Calibri"/>
                <a:sym typeface="Calibri"/>
              </a:rPr>
              <a:t> linear), a pesar de no ser derivable en 0. Computacionalmente es eficiente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
        <p:nvSpPr>
          <p:cNvPr id="310" name="Google Shape;310;ga264c5d9f9_0_253"/>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Funciones de activación</a:t>
            </a:r>
            <a:endParaRPr>
              <a:solidFill>
                <a:srgbClr val="FF0000"/>
              </a:solidFill>
            </a:endParaRPr>
          </a:p>
        </p:txBody>
      </p:sp>
      <p:pic>
        <p:nvPicPr>
          <p:cNvPr id="311" name="Google Shape;311;ga264c5d9f9_0_25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40698" y="3327845"/>
            <a:ext cx="5578425" cy="2803150"/>
          </a:xfrm>
          <a:prstGeom prst="rect">
            <a:avLst/>
          </a:prstGeom>
          <a:noFill/>
          <a:ln>
            <a:noFill/>
          </a:ln>
        </p:spPr>
      </p:pic>
      <p:pic>
        <p:nvPicPr>
          <p:cNvPr id="312" name="Google Shape;312;ga264c5d9f9_0_25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29141" y="4204137"/>
            <a:ext cx="4512001" cy="1327362"/>
          </a:xfrm>
          <a:prstGeom prst="rect">
            <a:avLst/>
          </a:prstGeom>
          <a:noFill/>
          <a:ln>
            <a:noFill/>
          </a:ln>
        </p:spPr>
      </p:pic>
      <p:sp>
        <p:nvSpPr>
          <p:cNvPr id="313" name="Google Shape;313;ga264c5d9f9_0_253"/>
          <p:cNvSpPr/>
          <p:nvPr/>
        </p:nvSpPr>
        <p:spPr>
          <a:xfrm>
            <a:off x="1435778" y="5860695"/>
            <a:ext cx="4111800" cy="54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u="sng">
                <a:solidFill>
                  <a:schemeClr val="hlink"/>
                </a:solidFill>
                <a:latin typeface="Calibri"/>
                <a:ea typeface="Calibri"/>
                <a:cs typeface="Calibri"/>
                <a:sym typeface="Calibri"/>
                <a:hlinkClick r:id="rId5"/>
              </a:rPr>
              <a:t>Buen artículo de funciones de activación</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2" name="Google Shape;189;ga264c5d9f9_0_62">
            <a:extLst>
              <a:ext uri="{FF2B5EF4-FFF2-40B4-BE49-F238E27FC236}">
                <a16:creationId xmlns:a16="http://schemas.microsoft.com/office/drawing/2014/main" id="{A46CE778-0B10-6C5E-F11A-E2D998E1D4A9}"/>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73309" y="1441779"/>
            <a:ext cx="3423666" cy="17624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a264c5d9f9_0_224"/>
          <p:cNvSpPr txBox="1"/>
          <p:nvPr/>
        </p:nvSpPr>
        <p:spPr>
          <a:xfrm>
            <a:off x="521433" y="462780"/>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s-ES" sz="2800">
                <a:solidFill>
                  <a:srgbClr val="FFFFFF"/>
                </a:solidFill>
                <a:latin typeface="Calibri"/>
                <a:ea typeface="Calibri"/>
                <a:cs typeface="Calibri"/>
                <a:sym typeface="Calibri"/>
              </a:rPr>
              <a:t>Deep Learning, Artificial Neural Network, Perceptron, MultiLayer Perceptron...</a:t>
            </a:r>
            <a:br>
              <a:rPr lang="es-ES" sz="4400">
                <a:solidFill>
                  <a:srgbClr val="FFFFFF"/>
                </a:solidFill>
                <a:latin typeface="Calibri"/>
                <a:ea typeface="Calibri"/>
                <a:cs typeface="Calibri"/>
                <a:sym typeface="Calibri"/>
              </a:rPr>
            </a:br>
            <a:r>
              <a:rPr lang="es-ES" sz="4400">
                <a:solidFill>
                  <a:srgbClr val="FFFFFF"/>
                </a:solidFill>
                <a:latin typeface="Calibri"/>
                <a:ea typeface="Calibri"/>
                <a:cs typeface="Calibri"/>
                <a:sym typeface="Calibri"/>
              </a:rPr>
              <a:t>¿Quién es quién?</a:t>
            </a:r>
            <a:endParaRPr sz="4400">
              <a:solidFill>
                <a:srgbClr val="FFFFFF"/>
              </a:solidFill>
              <a:latin typeface="Calibri"/>
              <a:ea typeface="Calibri"/>
              <a:cs typeface="Calibri"/>
              <a:sym typeface="Calibri"/>
            </a:endParaRPr>
          </a:p>
        </p:txBody>
      </p:sp>
      <p:pic>
        <p:nvPicPr>
          <p:cNvPr id="296" name="Google Shape;296;ga264c5d9f9_0_224" descr="Cómo ganar casi siempre al 'Guess who?' según las matemática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89189" y="2012469"/>
            <a:ext cx="5780087" cy="40575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a264c5d9f9_0_217"/>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Algunos conceptos</a:t>
            </a:r>
            <a:endParaRPr>
              <a:solidFill>
                <a:srgbClr val="FF0000"/>
              </a:solidFill>
            </a:endParaRPr>
          </a:p>
        </p:txBody>
      </p:sp>
      <p:sp>
        <p:nvSpPr>
          <p:cNvPr id="303" name="Google Shape;303;ga264c5d9f9_0_217"/>
          <p:cNvSpPr/>
          <p:nvPr/>
        </p:nvSpPr>
        <p:spPr>
          <a:xfrm>
            <a:off x="547025" y="1545375"/>
            <a:ext cx="10891800" cy="459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500" b="1">
                <a:solidFill>
                  <a:schemeClr val="lt1"/>
                </a:solidFill>
                <a:latin typeface="Calibri"/>
                <a:ea typeface="Calibri"/>
                <a:cs typeface="Calibri"/>
                <a:sym typeface="Calibri"/>
              </a:rPr>
              <a:t>Neurona artificial</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Unidad lógica inspirada en el comportamiento de las neuronas cerebrales. Permite resolver problemas sencillos como una puerta lógica AND u OR.</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ANN - Red Neuronal Artificial</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Modelo matemático que simula la forma en que el cerebro responde a estímulos. Está compuesta de una o más neuronas artificiales. Se utiliza en problemas de clasificación o regresión. Un diagrama de red define las relaciones entre las señales de entrada (x) y salida (y).</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500" b="1">
                <a:solidFill>
                  <a:schemeClr val="lt1"/>
                </a:solidFill>
                <a:latin typeface="Calibri"/>
                <a:ea typeface="Calibri"/>
                <a:cs typeface="Calibri"/>
                <a:sym typeface="Calibri"/>
              </a:rPr>
              <a:t>Perceptrón</a:t>
            </a:r>
            <a:endParaRPr sz="15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La red neuronal artificial más simple. Emplea una neurona artificial para resolver problemas de clasificación y regresión. El perceptrón entrena con los datos de entrada como cualquier algoritmo de machine learning, intentando minimizar sus errores.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MLP - MultiLayer Perceptron</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Se trata de una ANN compuesta por varias neuronas, pero en este caso se distribuyen en capas. Tiene una input layer, varias hidden layers y una output layer. Se suele denominar MLP a las redes neuronales con una sola hidden layer. También se les llama Shallow Neural Network.</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marR="0" lvl="0" indent="0" algn="l" rtl="0">
              <a:spcBef>
                <a:spcPts val="0"/>
              </a:spcBef>
              <a:spcAft>
                <a:spcPts val="0"/>
              </a:spcAft>
              <a:buNone/>
            </a:pPr>
            <a:r>
              <a:rPr lang="es-ES" sz="1500" b="1">
                <a:solidFill>
                  <a:schemeClr val="lt1"/>
                </a:solidFill>
                <a:latin typeface="Calibri"/>
                <a:ea typeface="Calibri"/>
                <a:cs typeface="Calibri"/>
                <a:sym typeface="Calibri"/>
              </a:rPr>
              <a:t>Deep Neural Network</a:t>
            </a:r>
            <a:endParaRPr sz="1500" b="1">
              <a:solidFill>
                <a:schemeClr val="lt1"/>
              </a:solidFill>
              <a:latin typeface="Calibri"/>
              <a:ea typeface="Calibri"/>
              <a:cs typeface="Calibri"/>
              <a:sym typeface="Calibri"/>
            </a:endParaRPr>
          </a:p>
          <a:p>
            <a:pPr marL="0" marR="0" lvl="0" indent="0" algn="l" rtl="0">
              <a:spcBef>
                <a:spcPts val="0"/>
              </a:spcBef>
              <a:spcAft>
                <a:spcPts val="0"/>
              </a:spcAft>
              <a:buNone/>
            </a:pPr>
            <a:r>
              <a:rPr lang="es-ES" sz="1300">
                <a:solidFill>
                  <a:schemeClr val="lt1"/>
                </a:solidFill>
                <a:latin typeface="Calibri"/>
                <a:ea typeface="Calibri"/>
                <a:cs typeface="Calibri"/>
                <a:sym typeface="Calibri"/>
              </a:rPr>
              <a:t>Las redes con una única hidden layer se suelen denominar MLP, mientras que las que tienen varias hidden layers son Deep Neural networks.</a:t>
            </a:r>
            <a:endParaRPr sz="1300">
              <a:solidFill>
                <a:schemeClr val="lt1"/>
              </a:solidFill>
              <a:latin typeface="Calibri"/>
              <a:ea typeface="Calibri"/>
              <a:cs typeface="Calibri"/>
              <a:sym typeface="Calibri"/>
            </a:endParaRPr>
          </a:p>
          <a:p>
            <a:pPr marL="0" marR="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500" b="1">
                <a:solidFill>
                  <a:schemeClr val="lt1"/>
                </a:solidFill>
                <a:latin typeface="Calibri"/>
                <a:ea typeface="Calibri"/>
                <a:cs typeface="Calibri"/>
                <a:sym typeface="Calibri"/>
              </a:rPr>
              <a:t>Deep Learning</a:t>
            </a:r>
            <a:endParaRPr sz="15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s-ES" sz="1300">
                <a:solidFill>
                  <a:schemeClr val="lt1"/>
                </a:solidFill>
                <a:latin typeface="Calibri"/>
                <a:ea typeface="Calibri"/>
                <a:cs typeface="Calibri"/>
                <a:sym typeface="Calibri"/>
              </a:rPr>
              <a:t>Algoritmos de machine learning que utilizan redes neuronales para aprender patrones en los datos y resolver problemas complejos como tratamiento de imágenes o de sonido.</a:t>
            </a:r>
            <a:endParaRPr sz="13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a264c5d9f9_0_265"/>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¿Cómo entrena la red neuronal?</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a264c5d9f9_0_284"/>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Proceso entrenamiento</a:t>
            </a:r>
            <a:endParaRPr>
              <a:solidFill>
                <a:srgbClr val="FF0000"/>
              </a:solidFill>
            </a:endParaRPr>
          </a:p>
        </p:txBody>
      </p:sp>
      <p:pic>
        <p:nvPicPr>
          <p:cNvPr id="337" name="Google Shape;337;ga264c5d9f9_0_28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6620" y="1516407"/>
            <a:ext cx="5414225" cy="4372050"/>
          </a:xfrm>
          <a:prstGeom prst="rect">
            <a:avLst/>
          </a:prstGeom>
          <a:noFill/>
          <a:ln>
            <a:noFill/>
          </a:ln>
        </p:spPr>
      </p:pic>
      <p:pic>
        <p:nvPicPr>
          <p:cNvPr id="39" name="Imagen 38">
            <a:extLst>
              <a:ext uri="{FF2B5EF4-FFF2-40B4-BE49-F238E27FC236}">
                <a16:creationId xmlns:a16="http://schemas.microsoft.com/office/drawing/2014/main" id="{21B13D1E-C984-0916-DBC4-D0D5B0AFF5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62389" y="2113005"/>
            <a:ext cx="6146682" cy="33432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a264c5d9f9_0_270"/>
          <p:cNvSpPr/>
          <p:nvPr/>
        </p:nvSpPr>
        <p:spPr>
          <a:xfrm>
            <a:off x="525275" y="1249825"/>
            <a:ext cx="11004600" cy="71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Algoritmo de entrenamiento de una red neuronal.  Tras la forward propagation, la predicción se compara con el true label y obtenemos un error. Este error se propaga hacia atrás para corregir los valores de los pesos de las funciones de transformación de las neuronas</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sp>
        <p:nvSpPr>
          <p:cNvPr id="326" name="Google Shape;326;ga264c5d9f9_0_270"/>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Backpropagation</a:t>
            </a:r>
            <a:endParaRPr>
              <a:solidFill>
                <a:srgbClr val="FF0000"/>
              </a:solidFill>
            </a:endParaRPr>
          </a:p>
        </p:txBody>
      </p:sp>
      <p:pic>
        <p:nvPicPr>
          <p:cNvPr id="327" name="Google Shape;327;ga264c5d9f9_0_2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89965" y="2475425"/>
            <a:ext cx="1758486" cy="448975"/>
          </a:xfrm>
          <a:prstGeom prst="rect">
            <a:avLst/>
          </a:prstGeom>
          <a:noFill/>
          <a:ln>
            <a:noFill/>
          </a:ln>
        </p:spPr>
      </p:pic>
      <p:pic>
        <p:nvPicPr>
          <p:cNvPr id="328" name="Google Shape;328;ga264c5d9f9_0_27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23075" y="3272875"/>
            <a:ext cx="3963549" cy="2820226"/>
          </a:xfrm>
          <a:prstGeom prst="rect">
            <a:avLst/>
          </a:prstGeom>
          <a:noFill/>
          <a:ln>
            <a:noFill/>
          </a:ln>
        </p:spPr>
      </p:pic>
      <p:sp>
        <p:nvSpPr>
          <p:cNvPr id="329" name="Google Shape;329;ga264c5d9f9_0_270"/>
          <p:cNvSpPr/>
          <p:nvPr/>
        </p:nvSpPr>
        <p:spPr>
          <a:xfrm>
            <a:off x="525275" y="1910450"/>
            <a:ext cx="5237400" cy="300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¿Cómo funciona?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inicializan los pesos de las conexiones de manera aleatoria</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Pasamos los datos de entrenamiento a través de la red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Comparamos a la salida con los true labels</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Esto nos da un error (cost function), que depende de todos los pesos y los bias de la red. El error no es más que el MSE (Mean Squared Error)</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¿Objetivo? Ya nos lo sabemos. Minimizar ese error. → Optimizadores (Gradient Descent, SGD, Adam...)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propaga el error hacia atrás para ver qué neurona ha tenido mayor responsabilidad.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Se computa el gradiente para cada uno de los pesos, y se actualizan en la dirección de minimización del error</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AutoNum type="arabicPeriod"/>
            </a:pPr>
            <a:r>
              <a:rPr lang="es-ES" sz="1300">
                <a:solidFill>
                  <a:schemeClr val="lt1"/>
                </a:solidFill>
                <a:latin typeface="Calibri"/>
                <a:ea typeface="Calibri"/>
                <a:cs typeface="Calibri"/>
                <a:sym typeface="Calibri"/>
              </a:rPr>
              <a:t>Cuando el gradiente sea 0, ya hemos alcanzado el mínimo de error, el algoritmo termina, y si no, volvemos al punto 6.</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30" name="Google Shape;330;ga264c5d9f9_0_27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027413" y="5040250"/>
            <a:ext cx="2233127" cy="163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Deep </a:t>
            </a:r>
            <a:r>
              <a:rPr lang="es-ES" err="1">
                <a:solidFill>
                  <a:srgbClr val="FF0000"/>
                </a:solidFill>
              </a:rPr>
              <a:t>Learning</a:t>
            </a:r>
            <a:r>
              <a:rPr lang="es-ES">
                <a:solidFill>
                  <a:srgbClr val="FF0000"/>
                </a:solidFill>
              </a:rPr>
              <a:t> como parte de ML</a:t>
            </a:r>
            <a:endParaRPr lang="es-ES"/>
          </a:p>
        </p:txBody>
      </p:sp>
      <p:sp>
        <p:nvSpPr>
          <p:cNvPr id="2" name="CuadroTexto 1">
            <a:extLst>
              <a:ext uri="{FF2B5EF4-FFF2-40B4-BE49-F238E27FC236}">
                <a16:creationId xmlns:a16="http://schemas.microsoft.com/office/drawing/2014/main" id="{0D0034EF-0DE9-9C04-AE31-BFF52035D577}"/>
              </a:ext>
            </a:extLst>
          </p:cNvPr>
          <p:cNvSpPr txBox="1"/>
          <p:nvPr/>
        </p:nvSpPr>
        <p:spPr>
          <a:xfrm>
            <a:off x="838200" y="1232152"/>
            <a:ext cx="10723181" cy="6370975"/>
          </a:xfrm>
          <a:prstGeom prst="rect">
            <a:avLst/>
          </a:prstGeom>
          <a:noFill/>
        </p:spPr>
        <p:txBody>
          <a:bodyPr wrap="square" rtlCol="0">
            <a:spAutoFit/>
          </a:bodyPr>
          <a:lstStyle/>
          <a:p>
            <a:pPr>
              <a:buClr>
                <a:schemeClr val="bg1"/>
              </a:buClr>
            </a:pPr>
            <a:r>
              <a:rPr lang="es-ES" sz="1800">
                <a:solidFill>
                  <a:schemeClr val="bg1"/>
                </a:solidFill>
              </a:rPr>
              <a:t>El proceso de trabajo con ML (Tradicional):</a:t>
            </a:r>
          </a:p>
          <a:p>
            <a:pPr marL="514350" indent="-514350">
              <a:buClr>
                <a:schemeClr val="bg1"/>
              </a:buClr>
              <a:buFont typeface="+mj-lt"/>
              <a:buAutoNum type="arabicPeriod"/>
            </a:pPr>
            <a:r>
              <a:rPr lang="es-ES" sz="1800">
                <a:solidFill>
                  <a:schemeClr val="bg1"/>
                </a:solidFill>
              </a:rPr>
              <a:t>Cargamos datos</a:t>
            </a:r>
          </a:p>
          <a:p>
            <a:pPr marL="514350" indent="-514350">
              <a:buClr>
                <a:schemeClr val="bg1"/>
              </a:buClr>
              <a:buFont typeface="+mj-lt"/>
              <a:buAutoNum type="arabicPeriod"/>
            </a:pPr>
            <a:r>
              <a:rPr lang="es-ES" sz="1800">
                <a:solidFill>
                  <a:schemeClr val="bg1"/>
                </a:solidFill>
              </a:rPr>
              <a:t>Limpiamos datos (</a:t>
            </a:r>
            <a:r>
              <a:rPr lang="es-ES" sz="1800" err="1">
                <a:solidFill>
                  <a:schemeClr val="bg1"/>
                </a:solidFill>
              </a:rPr>
              <a:t>Missing</a:t>
            </a:r>
            <a:r>
              <a:rPr lang="es-ES" sz="1800">
                <a:solidFill>
                  <a:schemeClr val="bg1"/>
                </a:solidFill>
              </a:rPr>
              <a:t>, </a:t>
            </a:r>
            <a:r>
              <a:rPr lang="es-ES" sz="1800" err="1">
                <a:solidFill>
                  <a:schemeClr val="bg1"/>
                </a:solidFill>
              </a:rPr>
              <a:t>Outliers</a:t>
            </a:r>
            <a:r>
              <a:rPr lang="es-ES" sz="1800">
                <a:solidFill>
                  <a:schemeClr val="bg1"/>
                </a:solidFill>
              </a:rPr>
              <a:t>, </a:t>
            </a:r>
            <a:r>
              <a:rPr lang="es-ES" sz="1800" err="1">
                <a:solidFill>
                  <a:schemeClr val="bg1"/>
                </a:solidFill>
              </a:rPr>
              <a:t>etc</a:t>
            </a:r>
            <a:r>
              <a:rPr lang="es-ES" sz="1800">
                <a:solidFill>
                  <a:schemeClr val="bg1"/>
                </a:solidFill>
              </a:rPr>
              <a:t>) -&gt; Generaremos funciones de preprocesado o elementos de preprocesado para un pipeline, </a:t>
            </a:r>
            <a:r>
              <a:rPr lang="es-ES" sz="1800" b="1">
                <a:solidFill>
                  <a:srgbClr val="FFFF00"/>
                </a:solidFill>
              </a:rPr>
              <a:t>o bloques (luego lo llamaremos “capas”)</a:t>
            </a:r>
          </a:p>
          <a:p>
            <a:pPr marL="514350" indent="-514350">
              <a:buClr>
                <a:schemeClr val="bg1"/>
              </a:buClr>
              <a:buFont typeface="+mj-lt"/>
              <a:buAutoNum type="arabicPeriod"/>
            </a:pPr>
            <a:r>
              <a:rPr lang="es-ES" sz="1800">
                <a:solidFill>
                  <a:schemeClr val="bg1"/>
                </a:solidFill>
              </a:rPr>
              <a:t>En función del problema de negocio -&gt; Problema técnico -&gt; Métricas</a:t>
            </a:r>
          </a:p>
          <a:p>
            <a:pPr marL="514350" indent="-514350">
              <a:buClr>
                <a:schemeClr val="bg1"/>
              </a:buClr>
              <a:buFont typeface="+mj-lt"/>
              <a:buAutoNum type="arabicPeriod"/>
            </a:pPr>
            <a:r>
              <a:rPr lang="es-ES" sz="1800">
                <a:solidFill>
                  <a:schemeClr val="bg1"/>
                </a:solidFill>
              </a:rPr>
              <a:t>Analizamos target (balancear)</a:t>
            </a:r>
          </a:p>
          <a:p>
            <a:pPr marL="514350" indent="-514350">
              <a:buClr>
                <a:schemeClr val="bg1"/>
              </a:buClr>
              <a:buFont typeface="+mj-lt"/>
              <a:buAutoNum type="arabicPeriod"/>
            </a:pPr>
            <a:r>
              <a:rPr lang="es-ES" sz="1800">
                <a:solidFill>
                  <a:schemeClr val="bg1"/>
                </a:solidFill>
              </a:rPr>
              <a:t>Dividir en </a:t>
            </a:r>
            <a:r>
              <a:rPr lang="es-ES" sz="1800" err="1">
                <a:solidFill>
                  <a:schemeClr val="bg1"/>
                </a:solidFill>
              </a:rPr>
              <a:t>train</a:t>
            </a:r>
            <a:r>
              <a:rPr lang="es-ES" sz="1800">
                <a:solidFill>
                  <a:schemeClr val="bg1"/>
                </a:solidFill>
              </a:rPr>
              <a:t> y test </a:t>
            </a:r>
            <a:r>
              <a:rPr lang="es-ES" sz="1800" b="1">
                <a:solidFill>
                  <a:srgbClr val="FFFF00"/>
                </a:solidFill>
              </a:rPr>
              <a:t>(y </a:t>
            </a:r>
            <a:r>
              <a:rPr lang="es-ES" sz="1800" b="1" err="1">
                <a:solidFill>
                  <a:srgbClr val="FFFF00"/>
                </a:solidFill>
              </a:rPr>
              <a:t>validation</a:t>
            </a:r>
            <a:r>
              <a:rPr lang="es-ES" sz="1800" b="1">
                <a:solidFill>
                  <a:srgbClr val="FFFF00"/>
                </a:solidFill>
              </a:rPr>
              <a:t>)</a:t>
            </a:r>
          </a:p>
          <a:p>
            <a:pPr marL="514350" indent="-514350">
              <a:buClr>
                <a:schemeClr val="bg1"/>
              </a:buClr>
              <a:buFont typeface="+mj-lt"/>
              <a:buAutoNum type="arabicPeriod"/>
            </a:pPr>
            <a:r>
              <a:rPr lang="es-ES" sz="1800" strike="sngStrike">
                <a:solidFill>
                  <a:schemeClr val="bg1"/>
                </a:solidFill>
              </a:rPr>
              <a:t>INGENIERIA DE FEATURES (</a:t>
            </a:r>
            <a:r>
              <a:rPr lang="es-ES" sz="1800" strike="sngStrike" err="1">
                <a:solidFill>
                  <a:schemeClr val="bg1"/>
                </a:solidFill>
              </a:rPr>
              <a:t>mini-eda</a:t>
            </a:r>
            <a:r>
              <a:rPr lang="es-ES" sz="1800" strike="sngStrike">
                <a:solidFill>
                  <a:schemeClr val="bg1"/>
                </a:solidFill>
              </a:rPr>
              <a:t>, selección, construcción)</a:t>
            </a:r>
          </a:p>
          <a:p>
            <a:pPr marL="514350" indent="-514350">
              <a:buClr>
                <a:schemeClr val="bg1"/>
              </a:buClr>
              <a:buFont typeface="+mj-lt"/>
              <a:buAutoNum type="arabicPeriod"/>
            </a:pPr>
            <a:r>
              <a:rPr lang="es-ES" sz="1800" strike="sngStrike">
                <a:solidFill>
                  <a:schemeClr val="bg1"/>
                </a:solidFill>
              </a:rPr>
              <a:t>(2da limpieza)</a:t>
            </a:r>
            <a:endParaRPr lang="es-ES" sz="1600" strike="sngStrike">
              <a:solidFill>
                <a:srgbClr val="FFFF00"/>
              </a:solidFill>
            </a:endParaRPr>
          </a:p>
          <a:p>
            <a:pPr marL="514350" indent="-514350">
              <a:buClr>
                <a:schemeClr val="bg1"/>
              </a:buClr>
              <a:buFont typeface="+mj-lt"/>
              <a:buAutoNum type="arabicPeriod"/>
            </a:pPr>
            <a:r>
              <a:rPr lang="es-ES" sz="1600">
                <a:solidFill>
                  <a:srgbClr val="FFFF00"/>
                </a:solidFill>
              </a:rPr>
              <a:t>Ingeniería de </a:t>
            </a:r>
            <a:r>
              <a:rPr lang="es-ES" sz="1600" err="1">
                <a:solidFill>
                  <a:srgbClr val="FFFF00"/>
                </a:solidFill>
              </a:rPr>
              <a:t>Features</a:t>
            </a:r>
            <a:r>
              <a:rPr lang="es-ES" sz="1600">
                <a:solidFill>
                  <a:srgbClr val="FFFF00"/>
                </a:solidFill>
              </a:rPr>
              <a:t> (en minúsculas)</a:t>
            </a:r>
          </a:p>
          <a:p>
            <a:pPr marL="514350" indent="-514350">
              <a:buClr>
                <a:schemeClr val="bg1"/>
              </a:buClr>
              <a:buFont typeface="+mj-lt"/>
              <a:buAutoNum type="arabicPeriod"/>
            </a:pPr>
            <a:r>
              <a:rPr lang="es-ES" sz="1800">
                <a:solidFill>
                  <a:schemeClr val="bg1"/>
                </a:solidFill>
              </a:rPr>
              <a:t>Selección</a:t>
            </a:r>
            <a:r>
              <a:rPr lang="es-ES" sz="1800" b="1">
                <a:solidFill>
                  <a:srgbClr val="FFFF00"/>
                </a:solidFill>
              </a:rPr>
              <a:t> modelos (pre-entrenados) y ENSAMBLADO ITERATIVA DEL  MODELO(S) preliminar: </a:t>
            </a:r>
            <a:r>
              <a:rPr lang="es-ES" sz="1800" strike="sngStrike">
                <a:solidFill>
                  <a:schemeClr val="bg1"/>
                </a:solidFill>
              </a:rPr>
              <a:t>Competición con Cross-</a:t>
            </a:r>
            <a:r>
              <a:rPr lang="es-ES" sz="1800" strike="sngStrike" err="1">
                <a:solidFill>
                  <a:schemeClr val="bg1"/>
                </a:solidFill>
              </a:rPr>
              <a:t>Validation,</a:t>
            </a:r>
            <a:r>
              <a:rPr lang="es-ES" sz="1800" err="1">
                <a:solidFill>
                  <a:srgbClr val="FFFF00"/>
                </a:solidFill>
              </a:rPr>
              <a:t>Usaremos</a:t>
            </a:r>
            <a:r>
              <a:rPr lang="es-ES" sz="1800">
                <a:solidFill>
                  <a:srgbClr val="FFFF00"/>
                </a:solidFill>
              </a:rPr>
              <a:t> el set de Validación para (ir jugando y regularizando)</a:t>
            </a:r>
            <a:endParaRPr lang="es-ES" sz="1800" strike="sngStrike">
              <a:solidFill>
                <a:srgbClr val="FFFF00"/>
              </a:solidFill>
            </a:endParaRPr>
          </a:p>
          <a:p>
            <a:pPr marL="514350" indent="-514350">
              <a:buClr>
                <a:schemeClr val="bg1"/>
              </a:buClr>
              <a:buFont typeface="+mj-lt"/>
              <a:buAutoNum type="arabicPeriod"/>
            </a:pPr>
            <a:r>
              <a:rPr lang="es-ES" sz="1800" b="1">
                <a:solidFill>
                  <a:srgbClr val="FFFF00"/>
                </a:solidFill>
              </a:rPr>
              <a:t>FINE-TUNING MODELO</a:t>
            </a:r>
            <a:r>
              <a:rPr lang="es-ES" sz="1800">
                <a:solidFill>
                  <a:schemeClr val="bg1"/>
                </a:solidFill>
              </a:rPr>
              <a:t> </a:t>
            </a:r>
            <a:r>
              <a:rPr lang="es-ES" sz="1800" strike="sngStrike">
                <a:solidFill>
                  <a:schemeClr val="bg1"/>
                </a:solidFill>
              </a:rPr>
              <a:t>GANADOR:</a:t>
            </a:r>
            <a:r>
              <a:rPr lang="es-ES" sz="1800">
                <a:solidFill>
                  <a:schemeClr val="bg1"/>
                </a:solidFill>
              </a:rPr>
              <a:t> </a:t>
            </a:r>
            <a:r>
              <a:rPr lang="es-ES" err="1">
                <a:solidFill>
                  <a:schemeClr val="bg1"/>
                </a:solidFill>
              </a:rPr>
              <a:t>GridSearch</a:t>
            </a:r>
            <a:r>
              <a:rPr lang="es-ES">
                <a:solidFill>
                  <a:schemeClr val="bg1"/>
                </a:solidFill>
              </a:rPr>
              <a:t>, </a:t>
            </a:r>
            <a:r>
              <a:rPr lang="es-ES" err="1">
                <a:solidFill>
                  <a:schemeClr val="bg1"/>
                </a:solidFill>
              </a:rPr>
              <a:t>RandomSearch</a:t>
            </a:r>
            <a:r>
              <a:rPr lang="es-ES">
                <a:solidFill>
                  <a:schemeClr val="bg1"/>
                </a:solidFill>
              </a:rPr>
              <a:t>, otros (</a:t>
            </a:r>
            <a:r>
              <a:rPr lang="es-ES" err="1">
                <a:solidFill>
                  <a:schemeClr val="bg1"/>
                </a:solidFill>
              </a:rPr>
              <a:t>Hyperot</a:t>
            </a:r>
            <a:r>
              <a:rPr lang="es-ES">
                <a:solidFill>
                  <a:schemeClr val="bg1"/>
                </a:solidFill>
              </a:rPr>
              <a:t>, </a:t>
            </a:r>
            <a:r>
              <a:rPr lang="es-ES" err="1">
                <a:solidFill>
                  <a:schemeClr val="bg1"/>
                </a:solidFill>
              </a:rPr>
              <a:t>Optuna</a:t>
            </a:r>
            <a:r>
              <a:rPr lang="es-ES">
                <a:solidFill>
                  <a:schemeClr val="bg1"/>
                </a:solidFill>
              </a:rPr>
              <a:t>), </a:t>
            </a:r>
            <a:r>
              <a:rPr lang="es-ES">
                <a:solidFill>
                  <a:srgbClr val="FFFF00"/>
                </a:solidFill>
              </a:rPr>
              <a:t>Añadiendo los </a:t>
            </a:r>
            <a:r>
              <a:rPr lang="es-ES" err="1">
                <a:solidFill>
                  <a:srgbClr val="FFFF00"/>
                </a:solidFill>
              </a:rPr>
              <a:t>hiperparámetros</a:t>
            </a:r>
            <a:r>
              <a:rPr lang="es-ES">
                <a:solidFill>
                  <a:srgbClr val="FFFF00"/>
                </a:solidFill>
              </a:rPr>
              <a:t> derivados de ser DL</a:t>
            </a:r>
          </a:p>
          <a:p>
            <a:pPr marL="514350" indent="-514350">
              <a:buClr>
                <a:schemeClr val="bg1"/>
              </a:buClr>
              <a:buFont typeface="+mj-lt"/>
              <a:buAutoNum type="arabicPeriod"/>
            </a:pPr>
            <a:r>
              <a:rPr lang="es-ES" sz="1800">
                <a:solidFill>
                  <a:schemeClr val="bg1"/>
                </a:solidFill>
              </a:rPr>
              <a:t>Y… : Probamos contra el TEST -&gt; Nos hacemos una idea de lo bueno o malo que puede ser</a:t>
            </a:r>
          </a:p>
          <a:p>
            <a:pPr marL="514350" indent="-514350">
              <a:buClr>
                <a:schemeClr val="bg1"/>
              </a:buClr>
              <a:buFont typeface="+mj-lt"/>
              <a:buAutoNum type="arabicPeriod"/>
            </a:pPr>
            <a:r>
              <a:rPr lang="es-ES" sz="1800">
                <a:solidFill>
                  <a:schemeClr val="bg1"/>
                </a:solidFill>
              </a:rPr>
              <a:t>(Entrenamos con TEST incluido si queremos, pero ojo …. Atentos al comentario de clase)</a:t>
            </a:r>
          </a:p>
          <a:p>
            <a:pPr marL="514350" indent="-514350">
              <a:buClr>
                <a:schemeClr val="bg1"/>
              </a:buClr>
              <a:buFont typeface="+mj-lt"/>
              <a:buAutoNum type="arabicPeriod"/>
            </a:pPr>
            <a:r>
              <a:rPr lang="es-ES" sz="1800">
                <a:solidFill>
                  <a:schemeClr val="bg1"/>
                </a:solidFill>
              </a:rPr>
              <a:t>GRABAMOS EL MODELO</a:t>
            </a:r>
          </a:p>
          <a:p>
            <a:pPr marL="514350" indent="-514350">
              <a:buClr>
                <a:schemeClr val="bg1"/>
              </a:buClr>
              <a:buFont typeface="+mj-lt"/>
              <a:buAutoNum type="arabicPeriod"/>
            </a:pPr>
            <a:r>
              <a:rPr lang="es-ES" sz="1800">
                <a:solidFill>
                  <a:schemeClr val="bg1"/>
                </a:solidFill>
              </a:rPr>
              <a:t>Preparamos el script o scripts (no notebooks) de despliegue (con o sin </a:t>
            </a:r>
            <a:r>
              <a:rPr lang="es-ES" sz="1800" err="1">
                <a:solidFill>
                  <a:schemeClr val="bg1"/>
                </a:solidFill>
              </a:rPr>
              <a:t>template</a:t>
            </a:r>
            <a:r>
              <a:rPr lang="es-ES" sz="1800">
                <a:solidFill>
                  <a:schemeClr val="bg1"/>
                </a:solidFill>
              </a:rPr>
              <a:t> de DevOps) -&gt; Incluimos funciones necesarias de preprocesado</a:t>
            </a:r>
          </a:p>
          <a:p>
            <a:pPr marL="514350" lvl="2" indent="-514350">
              <a:buClr>
                <a:schemeClr val="bg1"/>
              </a:buClr>
              <a:buFont typeface="+mj-lt"/>
              <a:buAutoNum type="arabicPeriod"/>
            </a:pPr>
            <a:endParaRPr lang="es-ES" sz="1800">
              <a:solidFill>
                <a:schemeClr val="bg1"/>
              </a:solidFill>
            </a:endParaRPr>
          </a:p>
          <a:p>
            <a:pPr marL="514350" indent="-514350">
              <a:buClr>
                <a:schemeClr val="bg1"/>
              </a:buClr>
              <a:buFont typeface="+mj-lt"/>
              <a:buAutoNum type="arabicPeriod"/>
            </a:pPr>
            <a:endParaRPr lang="es-ES" sz="1800">
              <a:solidFill>
                <a:schemeClr val="bg1"/>
              </a:solidFill>
            </a:endParaRPr>
          </a:p>
          <a:p>
            <a:pPr marL="514350" indent="-514350">
              <a:buClr>
                <a:schemeClr val="bg1"/>
              </a:buClr>
              <a:buFont typeface="+mj-lt"/>
              <a:buAutoNum type="arabicPeriod"/>
            </a:pPr>
            <a:endParaRPr lang="es-ES" sz="1800">
              <a:solidFill>
                <a:schemeClr val="bg1"/>
              </a:solidFill>
            </a:endParaRPr>
          </a:p>
        </p:txBody>
      </p:sp>
    </p:spTree>
    <p:extLst>
      <p:ext uri="{BB962C8B-B14F-4D97-AF65-F5344CB8AC3E}">
        <p14:creationId xmlns:p14="http://schemas.microsoft.com/office/powerpoint/2010/main" val="2898066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a271b82bae_0_7"/>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Optimización</a:t>
            </a:r>
            <a:endParaRPr>
              <a:solidFill>
                <a:srgbClr val="FF0000"/>
              </a:solidFill>
            </a:endParaRPr>
          </a:p>
        </p:txBody>
      </p:sp>
      <p:sp>
        <p:nvSpPr>
          <p:cNvPr id="352" name="Google Shape;352;ga271b82bae_0_7"/>
          <p:cNvSpPr/>
          <p:nvPr/>
        </p:nvSpPr>
        <p:spPr>
          <a:xfrm>
            <a:off x="633524" y="1471233"/>
            <a:ext cx="10891800" cy="296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Los algoritmos de ML buscan siempre minimizar sus errores en los conjuntos de test y validación. Matemáticamente hablando esto es un problema de optimización, en el que tenemos una función de coste, como podría ser el MSE, y hay algoritmos iterativos que se encargan de llegar al mínimo de esa función, como el </a:t>
            </a:r>
            <a:r>
              <a:rPr lang="es-ES" sz="1300" err="1">
                <a:solidFill>
                  <a:schemeClr val="lt1"/>
                </a:solidFill>
                <a:latin typeface="Calibri"/>
                <a:ea typeface="Calibri"/>
                <a:cs typeface="Calibri"/>
                <a:sym typeface="Calibri"/>
              </a:rPr>
              <a:t>Gradient</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Descent</a:t>
            </a: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Existen diferentes funciones de optimización, cada una con diferentes maneras de llegar al punto mínimo.</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Gradient</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Stochastic</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Gradient</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Mini-</a:t>
            </a:r>
            <a:r>
              <a:rPr lang="es-ES" sz="1300" err="1">
                <a:solidFill>
                  <a:schemeClr val="lt1"/>
                </a:solidFill>
                <a:latin typeface="Calibri"/>
                <a:ea typeface="Calibri"/>
                <a:cs typeface="Calibri"/>
                <a:sym typeface="Calibri"/>
              </a:rPr>
              <a:t>Batch</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Gradient</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Descent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Momentum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Nesterov</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Accelerated</a:t>
            </a:r>
            <a:r>
              <a:rPr lang="es-ES" sz="1300">
                <a:solidFill>
                  <a:schemeClr val="lt1"/>
                </a:solidFill>
                <a:latin typeface="Calibri"/>
                <a:ea typeface="Calibri"/>
                <a:cs typeface="Calibri"/>
                <a:sym typeface="Calibri"/>
              </a:rPr>
              <a:t> </a:t>
            </a:r>
            <a:r>
              <a:rPr lang="es-ES" sz="1300" err="1">
                <a:solidFill>
                  <a:schemeClr val="lt1"/>
                </a:solidFill>
                <a:latin typeface="Calibri"/>
                <a:ea typeface="Calibri"/>
                <a:cs typeface="Calibri"/>
                <a:sym typeface="Calibri"/>
              </a:rPr>
              <a:t>Gradient</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Adagrad</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AdaDelta</a:t>
            </a:r>
            <a:endParaRPr lang="es-ES"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err="1">
                <a:solidFill>
                  <a:schemeClr val="lt1"/>
                </a:solidFill>
                <a:latin typeface="Calibri"/>
                <a:ea typeface="Calibri"/>
                <a:cs typeface="Calibri"/>
                <a:sym typeface="Calibri"/>
              </a:rPr>
              <a:t>Rmsprop</a:t>
            </a:r>
            <a:endParaRPr lang="es-ES"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Adam</a:t>
            </a:r>
            <a:endParaRPr sz="1300">
              <a:solidFill>
                <a:schemeClr val="lt1"/>
              </a:solidFill>
              <a:latin typeface="Calibri"/>
              <a:ea typeface="Calibri"/>
              <a:cs typeface="Calibri"/>
              <a:sym typeface="Calibri"/>
            </a:endParaRPr>
          </a:p>
          <a:p>
            <a:pPr marL="457200" lvl="0" indent="-311150" algn="l" rtl="0">
              <a:spcBef>
                <a:spcPts val="0"/>
              </a:spcBef>
              <a:spcAft>
                <a:spcPts val="0"/>
              </a:spcAft>
              <a:buClr>
                <a:schemeClr val="lt1"/>
              </a:buClr>
              <a:buSzPts val="1300"/>
              <a:buFont typeface="Calibri"/>
              <a:buChar char="●"/>
            </a:pP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56" name="Google Shape;356;ga271b82bae_0_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8225" y="5725700"/>
            <a:ext cx="3723082" cy="689750"/>
          </a:xfrm>
          <a:prstGeom prst="rect">
            <a:avLst/>
          </a:prstGeom>
          <a:noFill/>
          <a:ln>
            <a:noFill/>
          </a:ln>
        </p:spPr>
      </p:pic>
      <p:pic>
        <p:nvPicPr>
          <p:cNvPr id="357" name="Google Shape;357;ga271b82bae_0_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8232" y="4774763"/>
            <a:ext cx="3797682" cy="689750"/>
          </a:xfrm>
          <a:prstGeom prst="rect">
            <a:avLst/>
          </a:prstGeom>
          <a:noFill/>
          <a:ln>
            <a:noFill/>
          </a:ln>
        </p:spPr>
      </p:pic>
      <p:pic>
        <p:nvPicPr>
          <p:cNvPr id="1026" name="Picture 2">
            <a:extLst>
              <a:ext uri="{FF2B5EF4-FFF2-40B4-BE49-F238E27FC236}">
                <a16:creationId xmlns:a16="http://schemas.microsoft.com/office/drawing/2014/main" id="{08659322-3D78-4E7A-B8CB-6ED55D389FDD}"/>
              </a:ext>
            </a:extLst>
          </p:cNvPr>
          <p:cNvPicPr>
            <a:picLocks noChangeAspect="1" noChangeArrowheads="1" noCrop="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26326" y="3048541"/>
            <a:ext cx="4122039" cy="3191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a264c5d9f9_0_306"/>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Regularización: </a:t>
            </a:r>
            <a:r>
              <a:rPr lang="es-ES" err="1">
                <a:solidFill>
                  <a:srgbClr val="FF0000"/>
                </a:solidFill>
              </a:rPr>
              <a:t>Early</a:t>
            </a:r>
            <a:r>
              <a:rPr lang="es-ES">
                <a:solidFill>
                  <a:srgbClr val="FF0000"/>
                </a:solidFill>
              </a:rPr>
              <a:t> </a:t>
            </a:r>
            <a:r>
              <a:rPr lang="es-ES" err="1">
                <a:solidFill>
                  <a:srgbClr val="FF0000"/>
                </a:solidFill>
              </a:rPr>
              <a:t>stopping</a:t>
            </a:r>
            <a:endParaRPr>
              <a:solidFill>
                <a:srgbClr val="FF0000"/>
              </a:solidFill>
            </a:endParaRPr>
          </a:p>
        </p:txBody>
      </p:sp>
      <p:sp>
        <p:nvSpPr>
          <p:cNvPr id="344" name="Google Shape;344;ga264c5d9f9_0_306"/>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Como en todo algoritmo de machine learning podemos sufrir de </a:t>
            </a:r>
            <a:r>
              <a:rPr lang="es-ES" sz="1300" b="1">
                <a:solidFill>
                  <a:schemeClr val="lt1"/>
                </a:solidFill>
                <a:latin typeface="Calibri"/>
                <a:ea typeface="Calibri"/>
                <a:cs typeface="Calibri"/>
                <a:sym typeface="Calibri"/>
              </a:rPr>
              <a:t>overfitting</a:t>
            </a:r>
            <a:r>
              <a:rPr lang="es-ES" sz="1300">
                <a:solidFill>
                  <a:schemeClr val="lt1"/>
                </a:solidFill>
                <a:latin typeface="Calibri"/>
                <a:ea typeface="Calibri"/>
                <a:cs typeface="Calibri"/>
                <a:sym typeface="Calibri"/>
              </a:rPr>
              <a:t>. En particular las redes neuronales son bastante sensibles al overfitting ya que mediante el algoritmo de backpropagation se van actualizando los pesos hasta minimizar el error. Este proceso puede no acabar nunca.</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Las iteraciones hacia atrás que realiza el algoritmo se denominan </a:t>
            </a:r>
            <a:r>
              <a:rPr lang="es-ES" sz="1300" b="1">
                <a:solidFill>
                  <a:schemeClr val="lt1"/>
                </a:solidFill>
                <a:latin typeface="Calibri"/>
                <a:ea typeface="Calibri"/>
                <a:cs typeface="Calibri"/>
                <a:sym typeface="Calibri"/>
              </a:rPr>
              <a:t>epochs</a:t>
            </a:r>
            <a:r>
              <a:rPr lang="es-ES" sz="1300">
                <a:solidFill>
                  <a:schemeClr val="lt1"/>
                </a:solidFill>
                <a:latin typeface="Calibri"/>
                <a:ea typeface="Calibri"/>
                <a:cs typeface="Calibri"/>
                <a:sym typeface="Calibri"/>
              </a:rPr>
              <a:t>.</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Existe una técnica llamada </a:t>
            </a:r>
            <a:r>
              <a:rPr lang="es-ES" sz="1300" b="1">
                <a:solidFill>
                  <a:schemeClr val="lt1"/>
                </a:solidFill>
                <a:latin typeface="Calibri"/>
                <a:ea typeface="Calibri"/>
                <a:cs typeface="Calibri"/>
                <a:sym typeface="Calibri"/>
              </a:rPr>
              <a:t>early stopping</a:t>
            </a:r>
            <a:r>
              <a:rPr lang="es-ES" sz="1300">
                <a:solidFill>
                  <a:schemeClr val="lt1"/>
                </a:solidFill>
                <a:latin typeface="Calibri"/>
                <a:ea typeface="Calibri"/>
                <a:cs typeface="Calibri"/>
                <a:sym typeface="Calibri"/>
              </a:rPr>
              <a:t> que nos permite parar el entrenamiento cuando empiezan a empeorar los resultados en validación. En ese momento habremos encontrado el punto óptimo de bias vs variance.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p:txBody>
      </p:sp>
      <p:pic>
        <p:nvPicPr>
          <p:cNvPr id="345" name="Google Shape;345;ga264c5d9f9_0_306"/>
          <p:cNvPicPr preferRelativeResize="0"/>
          <p:nvPr/>
        </p:nvPicPr>
        <p:blipFill>
          <a:blip r:embed="rId3">
            <a:alphaModFix/>
          </a:blip>
          <a:stretch>
            <a:fillRect/>
          </a:stretch>
        </p:blipFill>
        <p:spPr>
          <a:xfrm>
            <a:off x="3835513" y="3419300"/>
            <a:ext cx="4314825" cy="2705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a271b82bae_0_0"/>
          <p:cNvSpPr txBox="1">
            <a:spLocks noGrp="1"/>
          </p:cNvSpPr>
          <p:nvPr>
            <p:ph type="title"/>
          </p:nvPr>
        </p:nvSpPr>
        <p:spPr>
          <a:xfrm>
            <a:off x="525275" y="443350"/>
            <a:ext cx="10557000" cy="712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Regularización: </a:t>
            </a:r>
            <a:r>
              <a:rPr lang="es-ES" err="1">
                <a:solidFill>
                  <a:srgbClr val="FF0000"/>
                </a:solidFill>
              </a:rPr>
              <a:t>Dropout</a:t>
            </a:r>
            <a:endParaRPr>
              <a:solidFill>
                <a:srgbClr val="FF0000"/>
              </a:solidFill>
            </a:endParaRPr>
          </a:p>
        </p:txBody>
      </p:sp>
      <p:sp>
        <p:nvSpPr>
          <p:cNvPr id="364" name="Google Shape;364;ga271b82bae_0_0"/>
          <p:cNvSpPr/>
          <p:nvPr/>
        </p:nvSpPr>
        <p:spPr>
          <a:xfrm>
            <a:off x="547025" y="1545375"/>
            <a:ext cx="10891800" cy="148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300">
                <a:solidFill>
                  <a:schemeClr val="lt1"/>
                </a:solidFill>
                <a:latin typeface="Calibri"/>
                <a:ea typeface="Calibri"/>
                <a:cs typeface="Calibri"/>
                <a:sym typeface="Calibri"/>
              </a:rPr>
              <a:t>Como sabes, la regularización consiste en aplicar penalizaciones al modelo en la etapa de entrenamiento. Estas técnicas nos sirven para reducir el overfitting y en RRNN también las tenemos.</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s-ES" sz="1300">
                <a:solidFill>
                  <a:schemeClr val="lt1"/>
                </a:solidFill>
                <a:latin typeface="Calibri"/>
                <a:ea typeface="Calibri"/>
                <a:cs typeface="Calibri"/>
                <a:sym typeface="Calibri"/>
              </a:rPr>
              <a:t>Un ejemplo de penalización muy típico en RRNN es el dropout, que consiste en eliminar algunas neuronas aleatoriamente en el proceso de entrenamiento. Las neuronas se van “apagando y encendiendo” aleatoriamente en cada step del algoritmo de entrenamiento.</a:t>
            </a:r>
            <a:endParaRPr sz="1300">
              <a:solidFill>
                <a:schemeClr val="lt1"/>
              </a:solidFill>
              <a:latin typeface="Calibri"/>
              <a:ea typeface="Calibri"/>
              <a:cs typeface="Calibri"/>
              <a:sym typeface="Calibri"/>
            </a:endParaRPr>
          </a:p>
        </p:txBody>
      </p:sp>
      <p:pic>
        <p:nvPicPr>
          <p:cNvPr id="365" name="Google Shape;365;ga271b82bae_0_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36575" y="3565250"/>
            <a:ext cx="4956225" cy="2606949"/>
          </a:xfrm>
          <a:prstGeom prst="rect">
            <a:avLst/>
          </a:prstGeom>
          <a:noFill/>
          <a:ln>
            <a:noFill/>
          </a:ln>
        </p:spPr>
      </p:pic>
      <p:pic>
        <p:nvPicPr>
          <p:cNvPr id="366" name="Google Shape;366;ga271b82bae_0_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96775" y="3858050"/>
            <a:ext cx="5337675" cy="1877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a264c5d9f9_0_265"/>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Y ahora… 3,2,1…a lo práctico</a:t>
            </a:r>
            <a:endParaRPr>
              <a:solidFill>
                <a:srgbClr val="FFFFFF"/>
              </a:solidFill>
            </a:endParaRPr>
          </a:p>
        </p:txBody>
      </p:sp>
    </p:spTree>
    <p:extLst>
      <p:ext uri="{BB962C8B-B14F-4D97-AF65-F5344CB8AC3E}">
        <p14:creationId xmlns:p14="http://schemas.microsoft.com/office/powerpoint/2010/main" val="2665607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Deep </a:t>
            </a:r>
            <a:r>
              <a:rPr lang="es-ES" err="1">
                <a:solidFill>
                  <a:srgbClr val="FF0000"/>
                </a:solidFill>
              </a:rPr>
              <a:t>Learning</a:t>
            </a:r>
            <a:r>
              <a:rPr lang="es-ES">
                <a:solidFill>
                  <a:srgbClr val="FF0000"/>
                </a:solidFill>
              </a:rPr>
              <a:t> como parte de ML</a:t>
            </a:r>
            <a:endParaRPr lang="es-ES"/>
          </a:p>
        </p:txBody>
      </p:sp>
      <p:sp>
        <p:nvSpPr>
          <p:cNvPr id="2" name="CuadroTexto 1">
            <a:extLst>
              <a:ext uri="{FF2B5EF4-FFF2-40B4-BE49-F238E27FC236}">
                <a16:creationId xmlns:a16="http://schemas.microsoft.com/office/drawing/2014/main" id="{0D0034EF-0DE9-9C04-AE31-BFF52035D577}"/>
              </a:ext>
            </a:extLst>
          </p:cNvPr>
          <p:cNvSpPr txBox="1"/>
          <p:nvPr/>
        </p:nvSpPr>
        <p:spPr>
          <a:xfrm>
            <a:off x="838200" y="1232152"/>
            <a:ext cx="10723181" cy="6370975"/>
          </a:xfrm>
          <a:prstGeom prst="rect">
            <a:avLst/>
          </a:prstGeom>
          <a:noFill/>
        </p:spPr>
        <p:txBody>
          <a:bodyPr wrap="square" rtlCol="0">
            <a:spAutoFit/>
          </a:bodyPr>
          <a:lstStyle/>
          <a:p>
            <a:pPr>
              <a:buClr>
                <a:schemeClr val="bg1"/>
              </a:buClr>
            </a:pPr>
            <a:r>
              <a:rPr lang="es-ES" sz="1800">
                <a:solidFill>
                  <a:schemeClr val="bg1"/>
                </a:solidFill>
              </a:rPr>
              <a:t>El proceso de trabajo con ML (Tradicional):</a:t>
            </a:r>
          </a:p>
          <a:p>
            <a:pPr marL="514350" indent="-514350">
              <a:buClr>
                <a:schemeClr val="bg1"/>
              </a:buClr>
              <a:buFont typeface="+mj-lt"/>
              <a:buAutoNum type="arabicPeriod"/>
            </a:pPr>
            <a:r>
              <a:rPr lang="es-ES" sz="1800">
                <a:solidFill>
                  <a:schemeClr val="bg1"/>
                </a:solidFill>
              </a:rPr>
              <a:t>Cargamos datos</a:t>
            </a:r>
          </a:p>
          <a:p>
            <a:pPr marL="514350" indent="-514350">
              <a:buClr>
                <a:schemeClr val="bg1"/>
              </a:buClr>
              <a:buFont typeface="+mj-lt"/>
              <a:buAutoNum type="arabicPeriod"/>
            </a:pPr>
            <a:r>
              <a:rPr lang="es-ES" sz="1800">
                <a:solidFill>
                  <a:schemeClr val="bg1"/>
                </a:solidFill>
              </a:rPr>
              <a:t>Limpiamos datos (</a:t>
            </a:r>
            <a:r>
              <a:rPr lang="es-ES" sz="1800" err="1">
                <a:solidFill>
                  <a:schemeClr val="bg1"/>
                </a:solidFill>
              </a:rPr>
              <a:t>Missing</a:t>
            </a:r>
            <a:r>
              <a:rPr lang="es-ES" sz="1800">
                <a:solidFill>
                  <a:schemeClr val="bg1"/>
                </a:solidFill>
              </a:rPr>
              <a:t>, </a:t>
            </a:r>
            <a:r>
              <a:rPr lang="es-ES" sz="1800" err="1">
                <a:solidFill>
                  <a:schemeClr val="bg1"/>
                </a:solidFill>
              </a:rPr>
              <a:t>Outliers</a:t>
            </a:r>
            <a:r>
              <a:rPr lang="es-ES" sz="1800">
                <a:solidFill>
                  <a:schemeClr val="bg1"/>
                </a:solidFill>
              </a:rPr>
              <a:t>, </a:t>
            </a:r>
            <a:r>
              <a:rPr lang="es-ES" sz="1800" err="1">
                <a:solidFill>
                  <a:schemeClr val="bg1"/>
                </a:solidFill>
              </a:rPr>
              <a:t>etc</a:t>
            </a:r>
            <a:r>
              <a:rPr lang="es-ES" sz="1800">
                <a:solidFill>
                  <a:schemeClr val="bg1"/>
                </a:solidFill>
              </a:rPr>
              <a:t>) -&gt; Generaremos funciones de preprocesado o elementos de preprocesado para un pipeline, </a:t>
            </a:r>
            <a:r>
              <a:rPr lang="es-ES" sz="1800" b="1">
                <a:solidFill>
                  <a:srgbClr val="FFFF00"/>
                </a:solidFill>
              </a:rPr>
              <a:t>o bloques (luego lo llamaremos “capas”)</a:t>
            </a:r>
          </a:p>
          <a:p>
            <a:pPr marL="514350" indent="-514350">
              <a:buClr>
                <a:schemeClr val="bg1"/>
              </a:buClr>
              <a:buFont typeface="+mj-lt"/>
              <a:buAutoNum type="arabicPeriod"/>
            </a:pPr>
            <a:r>
              <a:rPr lang="es-ES" sz="1800">
                <a:solidFill>
                  <a:schemeClr val="bg1"/>
                </a:solidFill>
              </a:rPr>
              <a:t>En función del problema de negocio -&gt; Problema técnico -&gt; Métricas</a:t>
            </a:r>
          </a:p>
          <a:p>
            <a:pPr marL="514350" indent="-514350">
              <a:buClr>
                <a:schemeClr val="bg1"/>
              </a:buClr>
              <a:buFont typeface="+mj-lt"/>
              <a:buAutoNum type="arabicPeriod"/>
            </a:pPr>
            <a:r>
              <a:rPr lang="es-ES" sz="1800">
                <a:solidFill>
                  <a:schemeClr val="bg1"/>
                </a:solidFill>
              </a:rPr>
              <a:t>Analizamos target (balancear)</a:t>
            </a:r>
          </a:p>
          <a:p>
            <a:pPr marL="514350" indent="-514350">
              <a:buClr>
                <a:schemeClr val="bg1"/>
              </a:buClr>
              <a:buFont typeface="+mj-lt"/>
              <a:buAutoNum type="arabicPeriod"/>
            </a:pPr>
            <a:r>
              <a:rPr lang="es-ES" sz="1800">
                <a:solidFill>
                  <a:schemeClr val="bg1"/>
                </a:solidFill>
              </a:rPr>
              <a:t>Dividir en </a:t>
            </a:r>
            <a:r>
              <a:rPr lang="es-ES" sz="1800" err="1">
                <a:solidFill>
                  <a:schemeClr val="bg1"/>
                </a:solidFill>
              </a:rPr>
              <a:t>train</a:t>
            </a:r>
            <a:r>
              <a:rPr lang="es-ES" sz="1800">
                <a:solidFill>
                  <a:schemeClr val="bg1"/>
                </a:solidFill>
              </a:rPr>
              <a:t> y test </a:t>
            </a:r>
            <a:r>
              <a:rPr lang="es-ES" sz="1800" b="1">
                <a:solidFill>
                  <a:srgbClr val="FFFF00"/>
                </a:solidFill>
              </a:rPr>
              <a:t>(y </a:t>
            </a:r>
            <a:r>
              <a:rPr lang="es-ES" sz="1800" b="1" err="1">
                <a:solidFill>
                  <a:srgbClr val="FFFF00"/>
                </a:solidFill>
              </a:rPr>
              <a:t>validation</a:t>
            </a:r>
            <a:r>
              <a:rPr lang="es-ES" sz="1800" b="1">
                <a:solidFill>
                  <a:srgbClr val="FFFF00"/>
                </a:solidFill>
              </a:rPr>
              <a:t>)</a:t>
            </a:r>
          </a:p>
          <a:p>
            <a:pPr marL="514350" indent="-514350">
              <a:buClr>
                <a:schemeClr val="bg1"/>
              </a:buClr>
              <a:buFont typeface="+mj-lt"/>
              <a:buAutoNum type="arabicPeriod"/>
            </a:pPr>
            <a:r>
              <a:rPr lang="es-ES" sz="1800" strike="sngStrike">
                <a:solidFill>
                  <a:schemeClr val="bg1"/>
                </a:solidFill>
              </a:rPr>
              <a:t>INGENIERIA DE FEATURES (</a:t>
            </a:r>
            <a:r>
              <a:rPr lang="es-ES" sz="1800" strike="sngStrike" err="1">
                <a:solidFill>
                  <a:schemeClr val="bg1"/>
                </a:solidFill>
              </a:rPr>
              <a:t>mini-eda</a:t>
            </a:r>
            <a:r>
              <a:rPr lang="es-ES" sz="1800" strike="sngStrike">
                <a:solidFill>
                  <a:schemeClr val="bg1"/>
                </a:solidFill>
              </a:rPr>
              <a:t>, selección, construcción)</a:t>
            </a:r>
          </a:p>
          <a:p>
            <a:pPr marL="514350" indent="-514350">
              <a:buClr>
                <a:schemeClr val="bg1"/>
              </a:buClr>
              <a:buFont typeface="+mj-lt"/>
              <a:buAutoNum type="arabicPeriod"/>
            </a:pPr>
            <a:r>
              <a:rPr lang="es-ES" sz="1800" strike="sngStrike">
                <a:solidFill>
                  <a:schemeClr val="bg1"/>
                </a:solidFill>
              </a:rPr>
              <a:t>(2da limpieza)</a:t>
            </a:r>
            <a:endParaRPr lang="es-ES" sz="1600" strike="sngStrike">
              <a:solidFill>
                <a:srgbClr val="FFFF00"/>
              </a:solidFill>
            </a:endParaRPr>
          </a:p>
          <a:p>
            <a:pPr marL="514350" indent="-514350">
              <a:buClr>
                <a:schemeClr val="bg1"/>
              </a:buClr>
              <a:buFont typeface="+mj-lt"/>
              <a:buAutoNum type="arabicPeriod"/>
            </a:pPr>
            <a:r>
              <a:rPr lang="es-ES" sz="1600">
                <a:solidFill>
                  <a:srgbClr val="FFFF00"/>
                </a:solidFill>
              </a:rPr>
              <a:t>Ingeniería de </a:t>
            </a:r>
            <a:r>
              <a:rPr lang="es-ES" sz="1600" err="1">
                <a:solidFill>
                  <a:srgbClr val="FFFF00"/>
                </a:solidFill>
              </a:rPr>
              <a:t>Features</a:t>
            </a:r>
            <a:r>
              <a:rPr lang="es-ES" sz="1600">
                <a:solidFill>
                  <a:srgbClr val="FFFF00"/>
                </a:solidFill>
              </a:rPr>
              <a:t> (en minúsculas)</a:t>
            </a:r>
          </a:p>
          <a:p>
            <a:pPr marL="514350" indent="-514350">
              <a:buClr>
                <a:schemeClr val="bg1"/>
              </a:buClr>
              <a:buFont typeface="+mj-lt"/>
              <a:buAutoNum type="arabicPeriod"/>
            </a:pPr>
            <a:r>
              <a:rPr lang="es-ES" sz="1800">
                <a:solidFill>
                  <a:schemeClr val="bg1"/>
                </a:solidFill>
              </a:rPr>
              <a:t>Selección</a:t>
            </a:r>
            <a:r>
              <a:rPr lang="es-ES" sz="1800" b="1">
                <a:solidFill>
                  <a:srgbClr val="FFFF00"/>
                </a:solidFill>
              </a:rPr>
              <a:t> modelos (pre-entrenados) y ENSAMBLADO ITERATIVA DEL  MODELO(S) preliminar: </a:t>
            </a:r>
            <a:r>
              <a:rPr lang="es-ES" sz="1800" strike="sngStrike">
                <a:solidFill>
                  <a:schemeClr val="bg1"/>
                </a:solidFill>
              </a:rPr>
              <a:t>Competición con Cross-</a:t>
            </a:r>
            <a:r>
              <a:rPr lang="es-ES" sz="1800" strike="sngStrike" err="1">
                <a:solidFill>
                  <a:schemeClr val="bg1"/>
                </a:solidFill>
              </a:rPr>
              <a:t>Validation,</a:t>
            </a:r>
            <a:r>
              <a:rPr lang="es-ES" sz="1800" err="1">
                <a:solidFill>
                  <a:srgbClr val="FFFF00"/>
                </a:solidFill>
              </a:rPr>
              <a:t>Usaremos</a:t>
            </a:r>
            <a:r>
              <a:rPr lang="es-ES" sz="1800">
                <a:solidFill>
                  <a:srgbClr val="FFFF00"/>
                </a:solidFill>
              </a:rPr>
              <a:t> el set de Validación para (ir jugando y regularizando)</a:t>
            </a:r>
            <a:endParaRPr lang="es-ES" sz="1800" strike="sngStrike">
              <a:solidFill>
                <a:srgbClr val="FFFF00"/>
              </a:solidFill>
            </a:endParaRPr>
          </a:p>
          <a:p>
            <a:pPr marL="514350" indent="-514350">
              <a:buClr>
                <a:schemeClr val="bg1"/>
              </a:buClr>
              <a:buFont typeface="+mj-lt"/>
              <a:buAutoNum type="arabicPeriod"/>
            </a:pPr>
            <a:r>
              <a:rPr lang="es-ES" sz="1800" b="1">
                <a:solidFill>
                  <a:srgbClr val="FFFF00"/>
                </a:solidFill>
              </a:rPr>
              <a:t>FINE-TUNING MODELO</a:t>
            </a:r>
            <a:r>
              <a:rPr lang="es-ES" sz="1800">
                <a:solidFill>
                  <a:schemeClr val="bg1"/>
                </a:solidFill>
              </a:rPr>
              <a:t> </a:t>
            </a:r>
            <a:r>
              <a:rPr lang="es-ES" sz="1800" strike="sngStrike">
                <a:solidFill>
                  <a:schemeClr val="bg1"/>
                </a:solidFill>
              </a:rPr>
              <a:t>GANADOR:</a:t>
            </a:r>
            <a:r>
              <a:rPr lang="es-ES" sz="1800">
                <a:solidFill>
                  <a:schemeClr val="bg1"/>
                </a:solidFill>
              </a:rPr>
              <a:t> </a:t>
            </a:r>
            <a:r>
              <a:rPr lang="es-ES" err="1">
                <a:solidFill>
                  <a:schemeClr val="bg1"/>
                </a:solidFill>
              </a:rPr>
              <a:t>GridSearch</a:t>
            </a:r>
            <a:r>
              <a:rPr lang="es-ES">
                <a:solidFill>
                  <a:schemeClr val="bg1"/>
                </a:solidFill>
              </a:rPr>
              <a:t>, </a:t>
            </a:r>
            <a:r>
              <a:rPr lang="es-ES" err="1">
                <a:solidFill>
                  <a:schemeClr val="bg1"/>
                </a:solidFill>
              </a:rPr>
              <a:t>RandomSearch</a:t>
            </a:r>
            <a:r>
              <a:rPr lang="es-ES">
                <a:solidFill>
                  <a:schemeClr val="bg1"/>
                </a:solidFill>
              </a:rPr>
              <a:t>, otros (</a:t>
            </a:r>
            <a:r>
              <a:rPr lang="es-ES" err="1">
                <a:solidFill>
                  <a:schemeClr val="bg1"/>
                </a:solidFill>
              </a:rPr>
              <a:t>Hyperot</a:t>
            </a:r>
            <a:r>
              <a:rPr lang="es-ES">
                <a:solidFill>
                  <a:schemeClr val="bg1"/>
                </a:solidFill>
              </a:rPr>
              <a:t>, </a:t>
            </a:r>
            <a:r>
              <a:rPr lang="es-ES" err="1">
                <a:solidFill>
                  <a:schemeClr val="bg1"/>
                </a:solidFill>
              </a:rPr>
              <a:t>Optuna</a:t>
            </a:r>
            <a:r>
              <a:rPr lang="es-ES">
                <a:solidFill>
                  <a:schemeClr val="bg1"/>
                </a:solidFill>
              </a:rPr>
              <a:t>), </a:t>
            </a:r>
            <a:r>
              <a:rPr lang="es-ES">
                <a:solidFill>
                  <a:srgbClr val="FFFF00"/>
                </a:solidFill>
              </a:rPr>
              <a:t>Añadiendo los </a:t>
            </a:r>
            <a:r>
              <a:rPr lang="es-ES" err="1">
                <a:solidFill>
                  <a:srgbClr val="FFFF00"/>
                </a:solidFill>
              </a:rPr>
              <a:t>hiperparámetros</a:t>
            </a:r>
            <a:r>
              <a:rPr lang="es-ES">
                <a:solidFill>
                  <a:srgbClr val="FFFF00"/>
                </a:solidFill>
              </a:rPr>
              <a:t> derivados de ser DL</a:t>
            </a:r>
          </a:p>
          <a:p>
            <a:pPr marL="514350" indent="-514350">
              <a:buClr>
                <a:schemeClr val="bg1"/>
              </a:buClr>
              <a:buFont typeface="+mj-lt"/>
              <a:buAutoNum type="arabicPeriod"/>
            </a:pPr>
            <a:r>
              <a:rPr lang="es-ES" sz="1800">
                <a:solidFill>
                  <a:schemeClr val="bg1"/>
                </a:solidFill>
              </a:rPr>
              <a:t>Y… : Probamos contra el TEST -&gt; Nos hacemos una idea de lo bueno o malo que puede ser</a:t>
            </a:r>
          </a:p>
          <a:p>
            <a:pPr marL="514350" indent="-514350">
              <a:buClr>
                <a:schemeClr val="bg1"/>
              </a:buClr>
              <a:buFont typeface="+mj-lt"/>
              <a:buAutoNum type="arabicPeriod"/>
            </a:pPr>
            <a:r>
              <a:rPr lang="es-ES" sz="1800">
                <a:solidFill>
                  <a:schemeClr val="bg1"/>
                </a:solidFill>
              </a:rPr>
              <a:t>(Entrenamos con TEST incluido si queremos, pero ojo …. Atentos al comentario de clase)</a:t>
            </a:r>
          </a:p>
          <a:p>
            <a:pPr marL="514350" indent="-514350">
              <a:buClr>
                <a:schemeClr val="bg1"/>
              </a:buClr>
              <a:buFont typeface="+mj-lt"/>
              <a:buAutoNum type="arabicPeriod"/>
            </a:pPr>
            <a:r>
              <a:rPr lang="es-ES" sz="1800">
                <a:solidFill>
                  <a:schemeClr val="bg1"/>
                </a:solidFill>
              </a:rPr>
              <a:t>GRABAMOS EL MODELO</a:t>
            </a:r>
          </a:p>
          <a:p>
            <a:pPr marL="514350" indent="-514350">
              <a:buClr>
                <a:schemeClr val="bg1"/>
              </a:buClr>
              <a:buFont typeface="+mj-lt"/>
              <a:buAutoNum type="arabicPeriod"/>
            </a:pPr>
            <a:r>
              <a:rPr lang="es-ES" sz="1800">
                <a:solidFill>
                  <a:schemeClr val="bg1"/>
                </a:solidFill>
              </a:rPr>
              <a:t>Preparamos el script o scripts (no notebooks) de despliegue (con o sin </a:t>
            </a:r>
            <a:r>
              <a:rPr lang="es-ES" sz="1800" err="1">
                <a:solidFill>
                  <a:schemeClr val="bg1"/>
                </a:solidFill>
              </a:rPr>
              <a:t>template</a:t>
            </a:r>
            <a:r>
              <a:rPr lang="es-ES" sz="1800">
                <a:solidFill>
                  <a:schemeClr val="bg1"/>
                </a:solidFill>
              </a:rPr>
              <a:t> de DevOps) -&gt; Incluimos funciones necesarias de preprocesado</a:t>
            </a:r>
          </a:p>
          <a:p>
            <a:pPr marL="514350" lvl="2" indent="-514350">
              <a:buClr>
                <a:schemeClr val="bg1"/>
              </a:buClr>
              <a:buFont typeface="+mj-lt"/>
              <a:buAutoNum type="arabicPeriod"/>
            </a:pPr>
            <a:endParaRPr lang="es-ES" sz="1800">
              <a:solidFill>
                <a:schemeClr val="bg1"/>
              </a:solidFill>
            </a:endParaRPr>
          </a:p>
          <a:p>
            <a:pPr marL="514350" indent="-514350">
              <a:buClr>
                <a:schemeClr val="bg1"/>
              </a:buClr>
              <a:buFont typeface="+mj-lt"/>
              <a:buAutoNum type="arabicPeriod"/>
            </a:pPr>
            <a:endParaRPr lang="es-ES" sz="1800">
              <a:solidFill>
                <a:schemeClr val="bg1"/>
              </a:solidFill>
            </a:endParaRPr>
          </a:p>
          <a:p>
            <a:pPr marL="514350" indent="-514350">
              <a:buClr>
                <a:schemeClr val="bg1"/>
              </a:buClr>
              <a:buFont typeface="+mj-lt"/>
              <a:buAutoNum type="arabicPeriod"/>
            </a:pPr>
            <a:endParaRPr lang="es-ES" sz="1800">
              <a:solidFill>
                <a:schemeClr val="bg1"/>
              </a:solidFill>
            </a:endParaRPr>
          </a:p>
        </p:txBody>
      </p:sp>
    </p:spTree>
    <p:extLst>
      <p:ext uri="{BB962C8B-B14F-4D97-AF65-F5344CB8AC3E}">
        <p14:creationId xmlns:p14="http://schemas.microsoft.com/office/powerpoint/2010/main" val="2726429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34238" y="124976"/>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Cómo se construye un modelo en DL</a:t>
            </a:r>
            <a:endParaRPr lang="es-ES"/>
          </a:p>
        </p:txBody>
      </p:sp>
      <p:sp>
        <p:nvSpPr>
          <p:cNvPr id="3" name="Rectángulo 2">
            <a:extLst>
              <a:ext uri="{FF2B5EF4-FFF2-40B4-BE49-F238E27FC236}">
                <a16:creationId xmlns:a16="http://schemas.microsoft.com/office/drawing/2014/main" id="{D7D85B7E-C447-93F7-4A5B-3E89B7F494DB}"/>
              </a:ext>
            </a:extLst>
          </p:cNvPr>
          <p:cNvSpPr/>
          <p:nvPr/>
        </p:nvSpPr>
        <p:spPr>
          <a:xfrm>
            <a:off x="153399" y="1671875"/>
            <a:ext cx="3638333" cy="1090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a:t>Deep </a:t>
            </a:r>
            <a:r>
              <a:rPr lang="es-ES" sz="3600" err="1"/>
              <a:t>Learning</a:t>
            </a:r>
            <a:endParaRPr lang="es-ES" sz="3600"/>
          </a:p>
        </p:txBody>
      </p:sp>
      <p:sp>
        <p:nvSpPr>
          <p:cNvPr id="4" name="Rectángulo 3">
            <a:extLst>
              <a:ext uri="{FF2B5EF4-FFF2-40B4-BE49-F238E27FC236}">
                <a16:creationId xmlns:a16="http://schemas.microsoft.com/office/drawing/2014/main" id="{00658C21-DD15-57DB-B6C0-66BE71AD6FB9}"/>
              </a:ext>
            </a:extLst>
          </p:cNvPr>
          <p:cNvSpPr/>
          <p:nvPr/>
        </p:nvSpPr>
        <p:spPr>
          <a:xfrm>
            <a:off x="4127727" y="1923096"/>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5" name="Rectángulo 4">
            <a:extLst>
              <a:ext uri="{FF2B5EF4-FFF2-40B4-BE49-F238E27FC236}">
                <a16:creationId xmlns:a16="http://schemas.microsoft.com/office/drawing/2014/main" id="{8C6ABEE9-00E1-AA81-9871-BDA8341CB932}"/>
              </a:ext>
            </a:extLst>
          </p:cNvPr>
          <p:cNvSpPr/>
          <p:nvPr/>
        </p:nvSpPr>
        <p:spPr>
          <a:xfrm>
            <a:off x="4337934" y="2182874"/>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567E5E6D-AC53-92CD-B586-1C5E5316C721}"/>
              </a:ext>
            </a:extLst>
          </p:cNvPr>
          <p:cNvSpPr/>
          <p:nvPr/>
        </p:nvSpPr>
        <p:spPr>
          <a:xfrm>
            <a:off x="6557874" y="5841467"/>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sp>
        <p:nvSpPr>
          <p:cNvPr id="27" name="CuadroTexto 26">
            <a:extLst>
              <a:ext uri="{FF2B5EF4-FFF2-40B4-BE49-F238E27FC236}">
                <a16:creationId xmlns:a16="http://schemas.microsoft.com/office/drawing/2014/main" id="{301CA9DE-5A54-A4B6-C846-F7652AFFAE4A}"/>
              </a:ext>
            </a:extLst>
          </p:cNvPr>
          <p:cNvSpPr txBox="1"/>
          <p:nvPr/>
        </p:nvSpPr>
        <p:spPr>
          <a:xfrm>
            <a:off x="296391" y="6095075"/>
            <a:ext cx="4855779" cy="400110"/>
          </a:xfrm>
          <a:prstGeom prst="rect">
            <a:avLst/>
          </a:prstGeom>
          <a:noFill/>
        </p:spPr>
        <p:txBody>
          <a:bodyPr wrap="square" rtlCol="0">
            <a:spAutoFit/>
          </a:bodyPr>
          <a:lstStyle/>
          <a:p>
            <a:r>
              <a:rPr lang="es-ES" sz="2000">
                <a:solidFill>
                  <a:schemeClr val="bg1"/>
                </a:solidFill>
              </a:rPr>
              <a:t>Salida Esperada (</a:t>
            </a:r>
            <a:r>
              <a:rPr lang="es-ES" sz="2000" err="1">
                <a:solidFill>
                  <a:schemeClr val="bg1"/>
                </a:solidFill>
              </a:rPr>
              <a:t>y_train</a:t>
            </a:r>
            <a:r>
              <a:rPr lang="es-ES" sz="2000">
                <a:solidFill>
                  <a:schemeClr val="bg1"/>
                </a:solidFill>
              </a:rPr>
              <a:t>)</a:t>
            </a:r>
          </a:p>
        </p:txBody>
      </p:sp>
      <p:cxnSp>
        <p:nvCxnSpPr>
          <p:cNvPr id="28" name="Conector recto de flecha 27">
            <a:extLst>
              <a:ext uri="{FF2B5EF4-FFF2-40B4-BE49-F238E27FC236}">
                <a16:creationId xmlns:a16="http://schemas.microsoft.com/office/drawing/2014/main" id="{62FD4BB4-E8B3-5942-9402-06CA040A5305}"/>
              </a:ext>
            </a:extLst>
          </p:cNvPr>
          <p:cNvCxnSpPr>
            <a:cxnSpLocks/>
            <a:endCxn id="30" idx="1"/>
          </p:cNvCxnSpPr>
          <p:nvPr/>
        </p:nvCxnSpPr>
        <p:spPr>
          <a:xfrm>
            <a:off x="2694277" y="3671447"/>
            <a:ext cx="1807366" cy="56579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9D4FC2AD-7FFF-D5B0-CC89-E67FABF2199B}"/>
              </a:ext>
            </a:extLst>
          </p:cNvPr>
          <p:cNvSpPr txBox="1"/>
          <p:nvPr/>
        </p:nvSpPr>
        <p:spPr>
          <a:xfrm>
            <a:off x="978630" y="2917076"/>
            <a:ext cx="4855779" cy="400110"/>
          </a:xfrm>
          <a:prstGeom prst="rect">
            <a:avLst/>
          </a:prstGeom>
          <a:noFill/>
        </p:spPr>
        <p:txBody>
          <a:bodyPr wrap="square" rtlCol="0">
            <a:spAutoFit/>
          </a:bodyPr>
          <a:lstStyle/>
          <a:p>
            <a:r>
              <a:rPr lang="es-ES" sz="2000" err="1">
                <a:solidFill>
                  <a:schemeClr val="bg1"/>
                </a:solidFill>
              </a:rPr>
              <a:t>Dataset</a:t>
            </a:r>
            <a:r>
              <a:rPr lang="es-ES" sz="2000">
                <a:solidFill>
                  <a:schemeClr val="bg1"/>
                </a:solidFill>
              </a:rPr>
              <a:t> entrada (</a:t>
            </a:r>
            <a:r>
              <a:rPr lang="es-ES" sz="2000" err="1">
                <a:solidFill>
                  <a:schemeClr val="bg1"/>
                </a:solidFill>
              </a:rPr>
              <a:t>X_train</a:t>
            </a:r>
            <a:r>
              <a:rPr lang="es-ES" sz="2000">
                <a:solidFill>
                  <a:schemeClr val="bg1"/>
                </a:solidFill>
              </a:rPr>
              <a:t>)</a:t>
            </a:r>
          </a:p>
        </p:txBody>
      </p:sp>
      <p:sp>
        <p:nvSpPr>
          <p:cNvPr id="30" name="Rectángulo 29">
            <a:extLst>
              <a:ext uri="{FF2B5EF4-FFF2-40B4-BE49-F238E27FC236}">
                <a16:creationId xmlns:a16="http://schemas.microsoft.com/office/drawing/2014/main" id="{A6CB9A20-85AE-9455-F0FE-27E0A6A7A647}"/>
              </a:ext>
            </a:extLst>
          </p:cNvPr>
          <p:cNvSpPr/>
          <p:nvPr/>
        </p:nvSpPr>
        <p:spPr>
          <a:xfrm>
            <a:off x="4501643" y="3911143"/>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cxnSp>
        <p:nvCxnSpPr>
          <p:cNvPr id="33" name="Conector recto de flecha 32">
            <a:extLst>
              <a:ext uri="{FF2B5EF4-FFF2-40B4-BE49-F238E27FC236}">
                <a16:creationId xmlns:a16="http://schemas.microsoft.com/office/drawing/2014/main" id="{9171D798-C40C-C06E-EDBA-9386DBA29DF3}"/>
              </a:ext>
            </a:extLst>
          </p:cNvPr>
          <p:cNvCxnSpPr>
            <a:cxnSpLocks/>
          </p:cNvCxnSpPr>
          <p:nvPr/>
        </p:nvCxnSpPr>
        <p:spPr>
          <a:xfrm>
            <a:off x="3521920" y="6295130"/>
            <a:ext cx="3206866"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AC23E559-B65B-B35D-8F4C-5DD34819424E}"/>
              </a:ext>
            </a:extLst>
          </p:cNvPr>
          <p:cNvCxnSpPr>
            <a:cxnSpLocks/>
          </p:cNvCxnSpPr>
          <p:nvPr/>
        </p:nvCxnSpPr>
        <p:spPr>
          <a:xfrm>
            <a:off x="7987281" y="6165899"/>
            <a:ext cx="82396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31DAB123-6E28-983B-0622-80E17D3CDFEF}"/>
              </a:ext>
            </a:extLst>
          </p:cNvPr>
          <p:cNvSpPr txBox="1"/>
          <p:nvPr/>
        </p:nvSpPr>
        <p:spPr>
          <a:xfrm>
            <a:off x="8475992" y="1381197"/>
            <a:ext cx="3571947" cy="5786199"/>
          </a:xfrm>
          <a:prstGeom prst="rect">
            <a:avLst/>
          </a:prstGeom>
          <a:noFill/>
        </p:spPr>
        <p:txBody>
          <a:bodyPr wrap="square" rtlCol="0">
            <a:spAutoFit/>
          </a:bodyPr>
          <a:lstStyle/>
          <a:p>
            <a:pPr marL="285750" indent="-285750">
              <a:buFontTx/>
              <a:buChar char="-"/>
            </a:pPr>
            <a:r>
              <a:rPr lang="es-ES" sz="1800">
                <a:solidFill>
                  <a:schemeClr val="bg1"/>
                </a:solidFill>
              </a:rPr>
              <a:t>Las principales diferencias:</a:t>
            </a:r>
          </a:p>
          <a:p>
            <a:pPr marL="285750" indent="-285750">
              <a:buClr>
                <a:schemeClr val="bg1"/>
              </a:buClr>
              <a:buFont typeface="Wingdings" pitchFamily="2" charset="2"/>
              <a:buChar char="§"/>
            </a:pPr>
            <a:r>
              <a:rPr lang="es-ES" sz="1600">
                <a:solidFill>
                  <a:schemeClr val="bg1"/>
                </a:solidFill>
              </a:rPr>
              <a:t>Aparecen unos “bloques” de construcción (denominados </a:t>
            </a:r>
            <a:r>
              <a:rPr lang="es-ES" sz="1600" b="1">
                <a:solidFill>
                  <a:srgbClr val="FFFF00"/>
                </a:solidFill>
              </a:rPr>
              <a:t>Capas</a:t>
            </a:r>
            <a:r>
              <a:rPr lang="es-ES" sz="1600">
                <a:solidFill>
                  <a:schemeClr val="bg1"/>
                </a:solidFill>
              </a:rPr>
              <a:t>) que son como ”submodelos”</a:t>
            </a:r>
          </a:p>
          <a:p>
            <a:pPr marL="285750" indent="-285750">
              <a:buClr>
                <a:schemeClr val="bg1"/>
              </a:buClr>
              <a:buFont typeface="Wingdings" pitchFamily="2" charset="2"/>
              <a:buChar char="§"/>
            </a:pPr>
            <a:r>
              <a:rPr lang="es-ES" sz="1600">
                <a:solidFill>
                  <a:schemeClr val="bg1"/>
                </a:solidFill>
              </a:rPr>
              <a:t>Cada capa tiene unos elementos internos llamados </a:t>
            </a:r>
            <a:r>
              <a:rPr lang="es-ES" sz="1600" b="1">
                <a:solidFill>
                  <a:srgbClr val="FFFF00"/>
                </a:solidFill>
              </a:rPr>
              <a:t>“neuronas” </a:t>
            </a:r>
            <a:r>
              <a:rPr lang="es-ES" sz="1600">
                <a:solidFill>
                  <a:schemeClr val="bg1"/>
                </a:solidFill>
              </a:rPr>
              <a:t>(se asimilarían a los árboles pero NO son árboles)</a:t>
            </a:r>
          </a:p>
          <a:p>
            <a:pPr marL="285750" indent="-285750">
              <a:buClr>
                <a:schemeClr val="bg1"/>
              </a:buClr>
              <a:buFont typeface="Wingdings" pitchFamily="2" charset="2"/>
              <a:buChar char="§"/>
            </a:pPr>
            <a:r>
              <a:rPr lang="es-ES" sz="1600">
                <a:solidFill>
                  <a:schemeClr val="bg1"/>
                </a:solidFill>
              </a:rPr>
              <a:t>Cada elemento de un bloque/capa se liga con los elementos del bloque anterior (con algunos o con todos) y esos enlaces tienen una etiqueta numérica (</a:t>
            </a:r>
            <a:r>
              <a:rPr lang="es-ES" sz="1600" b="1">
                <a:solidFill>
                  <a:srgbClr val="FFFF00"/>
                </a:solidFill>
              </a:rPr>
              <a:t>pesos</a:t>
            </a:r>
            <a:r>
              <a:rPr lang="es-ES" sz="1600">
                <a:solidFill>
                  <a:schemeClr val="bg1"/>
                </a:solidFill>
              </a:rPr>
              <a:t>)</a:t>
            </a:r>
          </a:p>
          <a:p>
            <a:pPr marL="285750" indent="-285750">
              <a:buClr>
                <a:schemeClr val="bg1"/>
              </a:buClr>
              <a:buFont typeface="Wingdings" pitchFamily="2" charset="2"/>
              <a:buChar char="§"/>
            </a:pPr>
            <a:r>
              <a:rPr lang="es-ES" sz="1600">
                <a:solidFill>
                  <a:schemeClr val="bg1"/>
                </a:solidFill>
              </a:rPr>
              <a:t>Aparece el concepto de </a:t>
            </a:r>
            <a:r>
              <a:rPr lang="es-ES" sz="1600" b="1">
                <a:solidFill>
                  <a:srgbClr val="FFFF00"/>
                </a:solidFill>
              </a:rPr>
              <a:t>Activación</a:t>
            </a:r>
          </a:p>
          <a:p>
            <a:pPr marL="285750" indent="-285750">
              <a:buClr>
                <a:schemeClr val="bg1"/>
              </a:buClr>
              <a:buFont typeface="Wingdings" pitchFamily="2" charset="2"/>
              <a:buChar char="§"/>
            </a:pPr>
            <a:r>
              <a:rPr lang="es-ES" sz="1600" b="1">
                <a:solidFill>
                  <a:srgbClr val="FFFF00"/>
                </a:solidFill>
              </a:rPr>
              <a:t>Decidir la arquitectura </a:t>
            </a:r>
            <a:r>
              <a:rPr lang="es-ES" sz="1600">
                <a:solidFill>
                  <a:schemeClr val="bg1"/>
                </a:solidFill>
              </a:rPr>
              <a:t>(qué capas, cómo se unen, </a:t>
            </a:r>
            <a:r>
              <a:rPr lang="es-ES" sz="1600" err="1">
                <a:solidFill>
                  <a:schemeClr val="bg1"/>
                </a:solidFill>
              </a:rPr>
              <a:t>etc</a:t>
            </a:r>
            <a:r>
              <a:rPr lang="es-ES" sz="1600">
                <a:solidFill>
                  <a:schemeClr val="bg1"/>
                </a:solidFill>
              </a:rPr>
              <a:t>) es parte de la tarea del DS, aunque </a:t>
            </a:r>
            <a:r>
              <a:rPr lang="es-ES" sz="1600" b="1">
                <a:solidFill>
                  <a:srgbClr val="FFFF00"/>
                </a:solidFill>
              </a:rPr>
              <a:t>existen preconfiguraciones</a:t>
            </a:r>
          </a:p>
          <a:p>
            <a:pPr marL="285750" indent="-285750">
              <a:buFontTx/>
              <a:buChar char="-"/>
            </a:pPr>
            <a:endParaRPr lang="es-ES" sz="1600">
              <a:solidFill>
                <a:schemeClr val="bg1"/>
              </a:solidFill>
            </a:endParaRPr>
          </a:p>
          <a:p>
            <a:pPr marL="285750" indent="-285750">
              <a:buFontTx/>
              <a:buChar char="-"/>
            </a:pPr>
            <a:endParaRPr lang="es-ES" sz="1600">
              <a:solidFill>
                <a:schemeClr val="bg1"/>
              </a:solidFill>
            </a:endParaRPr>
          </a:p>
        </p:txBody>
      </p:sp>
      <p:pic>
        <p:nvPicPr>
          <p:cNvPr id="41" name="Google Shape;166;ga264c5d9f9_0_31">
            <a:extLst>
              <a:ext uri="{FF2B5EF4-FFF2-40B4-BE49-F238E27FC236}">
                <a16:creationId xmlns:a16="http://schemas.microsoft.com/office/drawing/2014/main" id="{BC66C865-28AE-5D6F-F11F-84399BA7CF1E}"/>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92878" y="4198127"/>
            <a:ext cx="1056795" cy="705143"/>
          </a:xfrm>
          <a:prstGeom prst="rect">
            <a:avLst/>
          </a:prstGeom>
          <a:noFill/>
          <a:ln>
            <a:noFill/>
          </a:ln>
        </p:spPr>
      </p:pic>
      <p:pic>
        <p:nvPicPr>
          <p:cNvPr id="42" name="Imagen 41">
            <a:extLst>
              <a:ext uri="{FF2B5EF4-FFF2-40B4-BE49-F238E27FC236}">
                <a16:creationId xmlns:a16="http://schemas.microsoft.com/office/drawing/2014/main" id="{E20CE3D2-DD15-9E70-0193-A871904782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8359" y="3324434"/>
            <a:ext cx="519528" cy="694026"/>
          </a:xfrm>
          <a:prstGeom prst="rect">
            <a:avLst/>
          </a:prstGeom>
        </p:spPr>
      </p:pic>
      <p:pic>
        <p:nvPicPr>
          <p:cNvPr id="43" name="Imagen 42">
            <a:extLst>
              <a:ext uri="{FF2B5EF4-FFF2-40B4-BE49-F238E27FC236}">
                <a16:creationId xmlns:a16="http://schemas.microsoft.com/office/drawing/2014/main" id="{17FD6851-C610-1E24-D7F2-728663A129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1208" y="4204156"/>
            <a:ext cx="530105" cy="708157"/>
          </a:xfrm>
          <a:prstGeom prst="rect">
            <a:avLst/>
          </a:prstGeom>
        </p:spPr>
      </p:pic>
      <p:pic>
        <p:nvPicPr>
          <p:cNvPr id="44" name="Imagen 43">
            <a:extLst>
              <a:ext uri="{FF2B5EF4-FFF2-40B4-BE49-F238E27FC236}">
                <a16:creationId xmlns:a16="http://schemas.microsoft.com/office/drawing/2014/main" id="{E36EA9E6-8576-116B-3288-CF76C938C3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5531" y="4314968"/>
            <a:ext cx="545840" cy="708157"/>
          </a:xfrm>
          <a:prstGeom prst="rect">
            <a:avLst/>
          </a:prstGeom>
        </p:spPr>
      </p:pic>
      <p:pic>
        <p:nvPicPr>
          <p:cNvPr id="45" name="Imagen 44">
            <a:extLst>
              <a:ext uri="{FF2B5EF4-FFF2-40B4-BE49-F238E27FC236}">
                <a16:creationId xmlns:a16="http://schemas.microsoft.com/office/drawing/2014/main" id="{3F38D6F7-A344-4E2D-E681-F5F85528D0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4172" y="4462611"/>
            <a:ext cx="530105" cy="708157"/>
          </a:xfrm>
          <a:prstGeom prst="rect">
            <a:avLst/>
          </a:prstGeom>
        </p:spPr>
      </p:pic>
      <p:cxnSp>
        <p:nvCxnSpPr>
          <p:cNvPr id="46" name="Conector recto de flecha 45">
            <a:extLst>
              <a:ext uri="{FF2B5EF4-FFF2-40B4-BE49-F238E27FC236}">
                <a16:creationId xmlns:a16="http://schemas.microsoft.com/office/drawing/2014/main" id="{5B897A9E-2E95-D692-D8AF-335F0F6B5608}"/>
              </a:ext>
            </a:extLst>
          </p:cNvPr>
          <p:cNvCxnSpPr>
            <a:cxnSpLocks/>
          </p:cNvCxnSpPr>
          <p:nvPr/>
        </p:nvCxnSpPr>
        <p:spPr>
          <a:xfrm>
            <a:off x="1231128" y="4558234"/>
            <a:ext cx="56068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686F0EED-5233-8041-0872-6FEF133EA89D}"/>
              </a:ext>
            </a:extLst>
          </p:cNvPr>
          <p:cNvSpPr txBox="1"/>
          <p:nvPr/>
        </p:nvSpPr>
        <p:spPr>
          <a:xfrm>
            <a:off x="45416" y="5272420"/>
            <a:ext cx="2334341" cy="738664"/>
          </a:xfrm>
          <a:prstGeom prst="rect">
            <a:avLst/>
          </a:prstGeom>
          <a:noFill/>
        </p:spPr>
        <p:txBody>
          <a:bodyPr wrap="square" rtlCol="0">
            <a:spAutoFit/>
          </a:bodyPr>
          <a:lstStyle/>
          <a:p>
            <a:r>
              <a:rPr lang="es-ES" i="1">
                <a:solidFill>
                  <a:schemeClr val="bg1"/>
                </a:solidFill>
              </a:rPr>
              <a:t>Era inevitable, el olor de las almendras amargas le recordaba siempre</a:t>
            </a:r>
          </a:p>
        </p:txBody>
      </p:sp>
      <p:cxnSp>
        <p:nvCxnSpPr>
          <p:cNvPr id="48" name="Conector recto de flecha 47">
            <a:extLst>
              <a:ext uri="{FF2B5EF4-FFF2-40B4-BE49-F238E27FC236}">
                <a16:creationId xmlns:a16="http://schemas.microsoft.com/office/drawing/2014/main" id="{0E3CE0D4-025E-CB43-7B27-B2A5971EF57A}"/>
              </a:ext>
            </a:extLst>
          </p:cNvPr>
          <p:cNvCxnSpPr>
            <a:cxnSpLocks/>
          </p:cNvCxnSpPr>
          <p:nvPr/>
        </p:nvCxnSpPr>
        <p:spPr>
          <a:xfrm>
            <a:off x="2293015" y="5643752"/>
            <a:ext cx="56068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311738E5-0F94-AD7F-311B-70C45FE5D9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37104" y="5272420"/>
            <a:ext cx="519528" cy="694026"/>
          </a:xfrm>
          <a:prstGeom prst="rect">
            <a:avLst/>
          </a:prstGeom>
        </p:spPr>
      </p:pic>
      <p:cxnSp>
        <p:nvCxnSpPr>
          <p:cNvPr id="51" name="Conector recto de flecha 50">
            <a:extLst>
              <a:ext uri="{FF2B5EF4-FFF2-40B4-BE49-F238E27FC236}">
                <a16:creationId xmlns:a16="http://schemas.microsoft.com/office/drawing/2014/main" id="{1295B928-741D-2EC4-79F6-4A97380629A7}"/>
              </a:ext>
            </a:extLst>
          </p:cNvPr>
          <p:cNvCxnSpPr>
            <a:cxnSpLocks/>
          </p:cNvCxnSpPr>
          <p:nvPr/>
        </p:nvCxnSpPr>
        <p:spPr>
          <a:xfrm flipV="1">
            <a:off x="2824886" y="4388376"/>
            <a:ext cx="1699953" cy="22009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49759261-3A8D-62C0-26B6-9FDEF94CC685}"/>
              </a:ext>
            </a:extLst>
          </p:cNvPr>
          <p:cNvCxnSpPr>
            <a:cxnSpLocks/>
          </p:cNvCxnSpPr>
          <p:nvPr/>
        </p:nvCxnSpPr>
        <p:spPr>
          <a:xfrm flipV="1">
            <a:off x="3560854" y="4496915"/>
            <a:ext cx="993431" cy="106588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7" name="Rectángulo redondeado 56">
            <a:extLst>
              <a:ext uri="{FF2B5EF4-FFF2-40B4-BE49-F238E27FC236}">
                <a16:creationId xmlns:a16="http://schemas.microsoft.com/office/drawing/2014/main" id="{10CFA51C-755F-B767-46D3-0B2BC5F884B8}"/>
              </a:ext>
            </a:extLst>
          </p:cNvPr>
          <p:cNvSpPr/>
          <p:nvPr/>
        </p:nvSpPr>
        <p:spPr>
          <a:xfrm>
            <a:off x="5652904" y="4838467"/>
            <a:ext cx="1820152"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Input </a:t>
            </a:r>
            <a:r>
              <a:rPr lang="es-ES" b="1" err="1">
                <a:solidFill>
                  <a:schemeClr val="tx1"/>
                </a:solidFill>
              </a:rPr>
              <a:t>Layer</a:t>
            </a:r>
            <a:endParaRPr lang="es-ES" b="1">
              <a:solidFill>
                <a:schemeClr val="tx1"/>
              </a:solidFill>
            </a:endParaRPr>
          </a:p>
        </p:txBody>
      </p:sp>
      <p:sp>
        <p:nvSpPr>
          <p:cNvPr id="58" name="Rectángulo redondeado 57">
            <a:extLst>
              <a:ext uri="{FF2B5EF4-FFF2-40B4-BE49-F238E27FC236}">
                <a16:creationId xmlns:a16="http://schemas.microsoft.com/office/drawing/2014/main" id="{6DFB65F2-6690-D3E8-7371-DF09BBED47CC}"/>
              </a:ext>
            </a:extLst>
          </p:cNvPr>
          <p:cNvSpPr/>
          <p:nvPr/>
        </p:nvSpPr>
        <p:spPr>
          <a:xfrm>
            <a:off x="6613373" y="3813427"/>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Rectángulo redondeado 58">
            <a:extLst>
              <a:ext uri="{FF2B5EF4-FFF2-40B4-BE49-F238E27FC236}">
                <a16:creationId xmlns:a16="http://schemas.microsoft.com/office/drawing/2014/main" id="{9DE9D0F4-5149-5D77-2B89-0692E5B154F7}"/>
              </a:ext>
            </a:extLst>
          </p:cNvPr>
          <p:cNvSpPr/>
          <p:nvPr/>
        </p:nvSpPr>
        <p:spPr>
          <a:xfrm>
            <a:off x="5667694" y="4317104"/>
            <a:ext cx="890180"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Rectángulo redondeado 59">
            <a:extLst>
              <a:ext uri="{FF2B5EF4-FFF2-40B4-BE49-F238E27FC236}">
                <a16:creationId xmlns:a16="http://schemas.microsoft.com/office/drawing/2014/main" id="{7FC26810-DC16-869F-3E7D-31964E77599C}"/>
              </a:ext>
            </a:extLst>
          </p:cNvPr>
          <p:cNvSpPr/>
          <p:nvPr/>
        </p:nvSpPr>
        <p:spPr>
          <a:xfrm>
            <a:off x="6613373" y="3265779"/>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Rectángulo redondeado 60">
            <a:extLst>
              <a:ext uri="{FF2B5EF4-FFF2-40B4-BE49-F238E27FC236}">
                <a16:creationId xmlns:a16="http://schemas.microsoft.com/office/drawing/2014/main" id="{CED49062-BE73-04E1-D835-F7496C67BE0F}"/>
              </a:ext>
            </a:extLst>
          </p:cNvPr>
          <p:cNvSpPr/>
          <p:nvPr/>
        </p:nvSpPr>
        <p:spPr>
          <a:xfrm>
            <a:off x="5652903" y="2715148"/>
            <a:ext cx="1781345"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Output </a:t>
            </a:r>
            <a:r>
              <a:rPr lang="es-ES" b="1" err="1">
                <a:solidFill>
                  <a:schemeClr val="tx1"/>
                </a:solidFill>
              </a:rPr>
              <a:t>Layer</a:t>
            </a:r>
            <a:endParaRPr lang="es-ES" b="1">
              <a:solidFill>
                <a:schemeClr val="tx1"/>
              </a:solidFill>
            </a:endParaRPr>
          </a:p>
        </p:txBody>
      </p:sp>
      <p:cxnSp>
        <p:nvCxnSpPr>
          <p:cNvPr id="63" name="Conector angular 62">
            <a:extLst>
              <a:ext uri="{FF2B5EF4-FFF2-40B4-BE49-F238E27FC236}">
                <a16:creationId xmlns:a16="http://schemas.microsoft.com/office/drawing/2014/main" id="{39235312-5A50-C137-5C54-93A9A81F6C7B}"/>
              </a:ext>
            </a:extLst>
          </p:cNvPr>
          <p:cNvCxnSpPr>
            <a:stCxn id="30" idx="2"/>
            <a:endCxn id="57" idx="2"/>
          </p:cNvCxnSpPr>
          <p:nvPr/>
        </p:nvCxnSpPr>
        <p:spPr>
          <a:xfrm rot="16200000" flipH="1">
            <a:off x="5422207" y="4164881"/>
            <a:ext cx="742320" cy="1539225"/>
          </a:xfrm>
          <a:prstGeom prst="bentConnector3">
            <a:avLst>
              <a:gd name="adj1" fmla="val 1307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A308C398-F183-66D3-AAC3-AE21C3CAF99B}"/>
              </a:ext>
            </a:extLst>
          </p:cNvPr>
          <p:cNvCxnSpPr>
            <a:cxnSpLocks/>
            <a:endCxn id="58" idx="2"/>
          </p:cNvCxnSpPr>
          <p:nvPr/>
        </p:nvCxnSpPr>
        <p:spPr>
          <a:xfrm flipV="1">
            <a:off x="7043215" y="4280614"/>
            <a:ext cx="0" cy="50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1D96AACC-0D85-AE7E-CBD2-8074AD242E8C}"/>
              </a:ext>
            </a:extLst>
          </p:cNvPr>
          <p:cNvCxnSpPr>
            <a:cxnSpLocks/>
          </p:cNvCxnSpPr>
          <p:nvPr/>
        </p:nvCxnSpPr>
        <p:spPr>
          <a:xfrm flipV="1">
            <a:off x="7043215" y="3622344"/>
            <a:ext cx="0" cy="2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88894A6D-0D6F-C02C-CF7D-E3587F29D2C9}"/>
              </a:ext>
            </a:extLst>
          </p:cNvPr>
          <p:cNvCxnSpPr>
            <a:cxnSpLocks/>
          </p:cNvCxnSpPr>
          <p:nvPr/>
        </p:nvCxnSpPr>
        <p:spPr>
          <a:xfrm flipV="1">
            <a:off x="6132934" y="3182335"/>
            <a:ext cx="0" cy="115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A3A2031F-00B9-7914-ACC9-6CB1A14FC505}"/>
              </a:ext>
            </a:extLst>
          </p:cNvPr>
          <p:cNvCxnSpPr>
            <a:cxnSpLocks/>
          </p:cNvCxnSpPr>
          <p:nvPr/>
        </p:nvCxnSpPr>
        <p:spPr>
          <a:xfrm flipV="1">
            <a:off x="6141040" y="4634998"/>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5E77E5DC-C0BF-C8FE-D264-9B48FB97290E}"/>
              </a:ext>
            </a:extLst>
          </p:cNvPr>
          <p:cNvCxnSpPr>
            <a:cxnSpLocks/>
          </p:cNvCxnSpPr>
          <p:nvPr/>
        </p:nvCxnSpPr>
        <p:spPr>
          <a:xfrm flipV="1">
            <a:off x="7034713" y="3127121"/>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angular 71">
            <a:extLst>
              <a:ext uri="{FF2B5EF4-FFF2-40B4-BE49-F238E27FC236}">
                <a16:creationId xmlns:a16="http://schemas.microsoft.com/office/drawing/2014/main" id="{4FE28093-6F18-71D8-7FCF-3683B9806B67}"/>
              </a:ext>
            </a:extLst>
          </p:cNvPr>
          <p:cNvCxnSpPr>
            <a:cxnSpLocks/>
            <a:stCxn id="61" idx="0"/>
          </p:cNvCxnSpPr>
          <p:nvPr/>
        </p:nvCxnSpPr>
        <p:spPr>
          <a:xfrm rot="16200000" flipH="1">
            <a:off x="5631799" y="3626925"/>
            <a:ext cx="3126320" cy="1302767"/>
          </a:xfrm>
          <a:prstGeom prst="bentConnector3">
            <a:avLst>
              <a:gd name="adj1" fmla="val -73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460671FC-95FE-DE14-2A33-DF26486B4C18}"/>
              </a:ext>
            </a:extLst>
          </p:cNvPr>
          <p:cNvCxnSpPr>
            <a:cxnSpLocks/>
          </p:cNvCxnSpPr>
          <p:nvPr/>
        </p:nvCxnSpPr>
        <p:spPr>
          <a:xfrm flipH="1" flipV="1">
            <a:off x="7315196" y="2917076"/>
            <a:ext cx="308919" cy="292439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F07342F5-D155-7CA6-AD04-FC38F716450C}"/>
              </a:ext>
            </a:extLst>
          </p:cNvPr>
          <p:cNvCxnSpPr>
            <a:cxnSpLocks/>
          </p:cNvCxnSpPr>
          <p:nvPr/>
        </p:nvCxnSpPr>
        <p:spPr>
          <a:xfrm flipH="1" flipV="1">
            <a:off x="7203985" y="3429000"/>
            <a:ext cx="420130" cy="241246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59BB1B0C-5AEA-825C-48EF-E60FFD8E5839}"/>
              </a:ext>
            </a:extLst>
          </p:cNvPr>
          <p:cNvCxnSpPr>
            <a:cxnSpLocks/>
          </p:cNvCxnSpPr>
          <p:nvPr/>
        </p:nvCxnSpPr>
        <p:spPr>
          <a:xfrm flipH="1" flipV="1">
            <a:off x="7203985" y="4018460"/>
            <a:ext cx="420130" cy="182300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CCAB8EC0-69B0-DDDE-36C0-3577A23FFA9D}"/>
              </a:ext>
            </a:extLst>
          </p:cNvPr>
          <p:cNvCxnSpPr>
            <a:cxnSpLocks/>
          </p:cNvCxnSpPr>
          <p:nvPr/>
        </p:nvCxnSpPr>
        <p:spPr>
          <a:xfrm flipH="1" flipV="1">
            <a:off x="6339012" y="4422275"/>
            <a:ext cx="1285103" cy="141919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707F09DE-EC14-FF3C-83A2-DE8EFFA7BD00}"/>
              </a:ext>
            </a:extLst>
          </p:cNvPr>
          <p:cNvCxnSpPr>
            <a:cxnSpLocks/>
          </p:cNvCxnSpPr>
          <p:nvPr/>
        </p:nvCxnSpPr>
        <p:spPr>
          <a:xfrm flipH="1" flipV="1">
            <a:off x="7069897" y="4909837"/>
            <a:ext cx="519268" cy="8683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67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34238" y="124976"/>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Una capa</a:t>
            </a:r>
            <a:r>
              <a:rPr lang="es-ES" baseline="30000">
                <a:solidFill>
                  <a:srgbClr val="FF0000"/>
                </a:solidFill>
              </a:rPr>
              <a:t>(*)</a:t>
            </a:r>
            <a:r>
              <a:rPr lang="es-ES">
                <a:solidFill>
                  <a:srgbClr val="FF0000"/>
                </a:solidFill>
              </a:rPr>
              <a:t> en DL</a:t>
            </a:r>
            <a:endParaRPr lang="es-ES"/>
          </a:p>
        </p:txBody>
      </p:sp>
      <p:pic>
        <p:nvPicPr>
          <p:cNvPr id="2" name="Imagen 1">
            <a:extLst>
              <a:ext uri="{FF2B5EF4-FFF2-40B4-BE49-F238E27FC236}">
                <a16:creationId xmlns:a16="http://schemas.microsoft.com/office/drawing/2014/main" id="{C407D5DD-7015-BCEE-119F-887858EA0F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7497" y="1346886"/>
            <a:ext cx="4695965" cy="2687209"/>
          </a:xfrm>
          <a:prstGeom prst="rect">
            <a:avLst/>
          </a:prstGeom>
        </p:spPr>
      </p:pic>
      <p:sp>
        <p:nvSpPr>
          <p:cNvPr id="7" name="Rectángulo redondeado 6">
            <a:extLst>
              <a:ext uri="{FF2B5EF4-FFF2-40B4-BE49-F238E27FC236}">
                <a16:creationId xmlns:a16="http://schemas.microsoft.com/office/drawing/2014/main" id="{63C80312-6A38-8EDC-4F2C-842F1DC945DF}"/>
              </a:ext>
            </a:extLst>
          </p:cNvPr>
          <p:cNvSpPr/>
          <p:nvPr/>
        </p:nvSpPr>
        <p:spPr>
          <a:xfrm>
            <a:off x="5615396" y="2789610"/>
            <a:ext cx="5344611" cy="131894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C04DC6F5-D3DD-BD50-A817-01859FE580CD}"/>
              </a:ext>
            </a:extLst>
          </p:cNvPr>
          <p:cNvSpPr/>
          <p:nvPr/>
        </p:nvSpPr>
        <p:spPr>
          <a:xfrm>
            <a:off x="6152305" y="3220485"/>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E2646314-1879-3AFC-F414-3F7BD6004249}"/>
              </a:ext>
            </a:extLst>
          </p:cNvPr>
          <p:cNvSpPr/>
          <p:nvPr/>
        </p:nvSpPr>
        <p:spPr>
          <a:xfrm>
            <a:off x="8113709" y="3182580"/>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FC0749D-FDF6-907F-D902-1555524329A0}"/>
              </a:ext>
            </a:extLst>
          </p:cNvPr>
          <p:cNvSpPr/>
          <p:nvPr/>
        </p:nvSpPr>
        <p:spPr>
          <a:xfrm>
            <a:off x="9027985" y="3173117"/>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A91FE99-4933-5BEC-1C94-CBB5845621BC}"/>
              </a:ext>
            </a:extLst>
          </p:cNvPr>
          <p:cNvSpPr/>
          <p:nvPr/>
        </p:nvSpPr>
        <p:spPr>
          <a:xfrm>
            <a:off x="9922714" y="3175597"/>
            <a:ext cx="742329" cy="7043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de flecha 14">
            <a:extLst>
              <a:ext uri="{FF2B5EF4-FFF2-40B4-BE49-F238E27FC236}">
                <a16:creationId xmlns:a16="http://schemas.microsoft.com/office/drawing/2014/main" id="{51B659E1-5AA2-7D63-CC78-FA900A6763B9}"/>
              </a:ext>
            </a:extLst>
          </p:cNvPr>
          <p:cNvCxnSpPr>
            <a:cxnSpLocks/>
          </p:cNvCxnSpPr>
          <p:nvPr/>
        </p:nvCxnSpPr>
        <p:spPr>
          <a:xfrm flipV="1">
            <a:off x="5604664" y="3858744"/>
            <a:ext cx="656353" cy="102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8AEAD259-50AE-D724-CAC2-A94DD9FD51EA}"/>
              </a:ext>
            </a:extLst>
          </p:cNvPr>
          <p:cNvCxnSpPr>
            <a:cxnSpLocks/>
          </p:cNvCxnSpPr>
          <p:nvPr/>
        </p:nvCxnSpPr>
        <p:spPr>
          <a:xfrm flipV="1">
            <a:off x="6511809" y="3937177"/>
            <a:ext cx="0" cy="1067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6CC0DBA7-5E95-5899-CDAA-903EF97C8723}"/>
              </a:ext>
            </a:extLst>
          </p:cNvPr>
          <p:cNvCxnSpPr>
            <a:cxnSpLocks/>
          </p:cNvCxnSpPr>
          <p:nvPr/>
        </p:nvCxnSpPr>
        <p:spPr>
          <a:xfrm flipH="1" flipV="1">
            <a:off x="6795779" y="3877452"/>
            <a:ext cx="531161" cy="111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51BFA32B-9191-EE92-7F24-DE4ECA9504C9}"/>
              </a:ext>
            </a:extLst>
          </p:cNvPr>
          <p:cNvCxnSpPr>
            <a:cxnSpLocks/>
          </p:cNvCxnSpPr>
          <p:nvPr/>
        </p:nvCxnSpPr>
        <p:spPr>
          <a:xfrm flipV="1">
            <a:off x="6540180" y="1904647"/>
            <a:ext cx="0" cy="97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redondeado 23">
            <a:extLst>
              <a:ext uri="{FF2B5EF4-FFF2-40B4-BE49-F238E27FC236}">
                <a16:creationId xmlns:a16="http://schemas.microsoft.com/office/drawing/2014/main" id="{9E1A07BB-E7CB-6F96-FE68-B2A912096978}"/>
              </a:ext>
            </a:extLst>
          </p:cNvPr>
          <p:cNvSpPr/>
          <p:nvPr/>
        </p:nvSpPr>
        <p:spPr>
          <a:xfrm>
            <a:off x="5732871" y="2875382"/>
            <a:ext cx="1614617" cy="297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t>FActivación</a:t>
            </a:r>
            <a:endParaRPr lang="es-ES"/>
          </a:p>
        </p:txBody>
      </p:sp>
      <p:sp>
        <p:nvSpPr>
          <p:cNvPr id="25" name="CuadroTexto 24">
            <a:extLst>
              <a:ext uri="{FF2B5EF4-FFF2-40B4-BE49-F238E27FC236}">
                <a16:creationId xmlns:a16="http://schemas.microsoft.com/office/drawing/2014/main" id="{2B0301F9-0003-756D-4BF9-D32DEDAFABCD}"/>
              </a:ext>
            </a:extLst>
          </p:cNvPr>
          <p:cNvSpPr txBox="1"/>
          <p:nvPr/>
        </p:nvSpPr>
        <p:spPr>
          <a:xfrm>
            <a:off x="7146669" y="3199057"/>
            <a:ext cx="1052350" cy="584775"/>
          </a:xfrm>
          <a:prstGeom prst="rect">
            <a:avLst/>
          </a:prstGeom>
          <a:noFill/>
        </p:spPr>
        <p:txBody>
          <a:bodyPr wrap="square" rtlCol="0">
            <a:spAutoFit/>
          </a:bodyPr>
          <a:lstStyle/>
          <a:p>
            <a:r>
              <a:rPr lang="es-ES" sz="3200" b="1"/>
              <a:t>…</a:t>
            </a:r>
          </a:p>
        </p:txBody>
      </p:sp>
      <p:sp>
        <p:nvSpPr>
          <p:cNvPr id="26" name="CuadroTexto 25">
            <a:extLst>
              <a:ext uri="{FF2B5EF4-FFF2-40B4-BE49-F238E27FC236}">
                <a16:creationId xmlns:a16="http://schemas.microsoft.com/office/drawing/2014/main" id="{F9F67477-2CB7-B12C-DA8A-8295F960B993}"/>
              </a:ext>
            </a:extLst>
          </p:cNvPr>
          <p:cNvSpPr txBox="1"/>
          <p:nvPr/>
        </p:nvSpPr>
        <p:spPr>
          <a:xfrm>
            <a:off x="396700" y="4178247"/>
            <a:ext cx="4695965" cy="707886"/>
          </a:xfrm>
          <a:prstGeom prst="rect">
            <a:avLst/>
          </a:prstGeom>
          <a:noFill/>
        </p:spPr>
        <p:txBody>
          <a:bodyPr wrap="square" rtlCol="0">
            <a:spAutoFit/>
          </a:bodyPr>
          <a:lstStyle/>
          <a:p>
            <a:r>
              <a:rPr lang="es-ES" sz="2000">
                <a:solidFill>
                  <a:schemeClr val="bg1"/>
                </a:solidFill>
              </a:rPr>
              <a:t>Lo veremos muchas veces, </a:t>
            </a:r>
            <a:r>
              <a:rPr lang="es-ES" sz="2000" err="1">
                <a:solidFill>
                  <a:schemeClr val="bg1"/>
                </a:solidFill>
              </a:rPr>
              <a:t>keep</a:t>
            </a:r>
            <a:r>
              <a:rPr lang="es-ES" sz="2000">
                <a:solidFill>
                  <a:schemeClr val="bg1"/>
                </a:solidFill>
              </a:rPr>
              <a:t> </a:t>
            </a:r>
            <a:r>
              <a:rPr lang="es-ES" sz="2000" err="1">
                <a:solidFill>
                  <a:schemeClr val="bg1"/>
                </a:solidFill>
              </a:rPr>
              <a:t>calm</a:t>
            </a:r>
            <a:r>
              <a:rPr lang="es-ES" sz="2000">
                <a:solidFill>
                  <a:schemeClr val="bg1"/>
                </a:solidFill>
              </a:rPr>
              <a:t> </a:t>
            </a:r>
            <a:r>
              <a:rPr lang="es-ES" sz="2000">
                <a:solidFill>
                  <a:schemeClr val="bg1"/>
                </a:solidFill>
                <a:sym typeface="Wingdings" pitchFamily="2" charset="2"/>
              </a:rPr>
              <a:t></a:t>
            </a:r>
            <a:endParaRPr lang="es-ES" sz="2000">
              <a:solidFill>
                <a:schemeClr val="bg1"/>
              </a:solidFill>
            </a:endParaRPr>
          </a:p>
        </p:txBody>
      </p:sp>
      <p:sp>
        <p:nvSpPr>
          <p:cNvPr id="31" name="CuadroTexto 30">
            <a:extLst>
              <a:ext uri="{FF2B5EF4-FFF2-40B4-BE49-F238E27FC236}">
                <a16:creationId xmlns:a16="http://schemas.microsoft.com/office/drawing/2014/main" id="{B57DC394-8CD3-3741-5802-9E912AC3A36C}"/>
              </a:ext>
            </a:extLst>
          </p:cNvPr>
          <p:cNvSpPr txBox="1"/>
          <p:nvPr/>
        </p:nvSpPr>
        <p:spPr>
          <a:xfrm>
            <a:off x="5225924" y="1579922"/>
            <a:ext cx="4544390" cy="307777"/>
          </a:xfrm>
          <a:prstGeom prst="rect">
            <a:avLst/>
          </a:prstGeom>
          <a:noFill/>
        </p:spPr>
        <p:txBody>
          <a:bodyPr wrap="square" rtlCol="0">
            <a:spAutoFit/>
          </a:bodyPr>
          <a:lstStyle/>
          <a:p>
            <a:r>
              <a:rPr lang="es-ES">
                <a:solidFill>
                  <a:schemeClr val="bg1"/>
                </a:solidFill>
              </a:rPr>
              <a:t>Salida = </a:t>
            </a:r>
            <a:r>
              <a:rPr lang="es-ES" err="1">
                <a:solidFill>
                  <a:schemeClr val="bg1"/>
                </a:solidFill>
              </a:rPr>
              <a:t>Factivacion</a:t>
            </a:r>
            <a:r>
              <a:rPr lang="es-ES">
                <a:solidFill>
                  <a:schemeClr val="bg1"/>
                </a:solidFill>
              </a:rPr>
              <a:t>(w1*x1 + w2*x2 +w3 *x3)</a:t>
            </a:r>
          </a:p>
        </p:txBody>
      </p:sp>
      <p:sp>
        <p:nvSpPr>
          <p:cNvPr id="32" name="CuadroTexto 31">
            <a:extLst>
              <a:ext uri="{FF2B5EF4-FFF2-40B4-BE49-F238E27FC236}">
                <a16:creationId xmlns:a16="http://schemas.microsoft.com/office/drawing/2014/main" id="{E2ED2E91-6396-F431-FD37-F03BFC56CC29}"/>
              </a:ext>
            </a:extLst>
          </p:cNvPr>
          <p:cNvSpPr txBox="1"/>
          <p:nvPr/>
        </p:nvSpPr>
        <p:spPr>
          <a:xfrm>
            <a:off x="5399464" y="4300475"/>
            <a:ext cx="762697" cy="307777"/>
          </a:xfrm>
          <a:prstGeom prst="rect">
            <a:avLst/>
          </a:prstGeom>
          <a:solidFill>
            <a:schemeClr val="bg1"/>
          </a:solidFill>
        </p:spPr>
        <p:txBody>
          <a:bodyPr wrap="square" rtlCol="0">
            <a:spAutoFit/>
          </a:bodyPr>
          <a:lstStyle/>
          <a:p>
            <a:pPr algn="ctr"/>
            <a:r>
              <a:rPr lang="es-ES"/>
              <a:t>w1</a:t>
            </a:r>
          </a:p>
        </p:txBody>
      </p:sp>
      <p:sp>
        <p:nvSpPr>
          <p:cNvPr id="34" name="CuadroTexto 33">
            <a:extLst>
              <a:ext uri="{FF2B5EF4-FFF2-40B4-BE49-F238E27FC236}">
                <a16:creationId xmlns:a16="http://schemas.microsoft.com/office/drawing/2014/main" id="{E4D474C2-5D49-6702-0E08-9D4B2EE79084}"/>
              </a:ext>
            </a:extLst>
          </p:cNvPr>
          <p:cNvSpPr txBox="1"/>
          <p:nvPr/>
        </p:nvSpPr>
        <p:spPr>
          <a:xfrm>
            <a:off x="6147050" y="4590860"/>
            <a:ext cx="762697" cy="307777"/>
          </a:xfrm>
          <a:prstGeom prst="rect">
            <a:avLst/>
          </a:prstGeom>
          <a:solidFill>
            <a:schemeClr val="bg1"/>
          </a:solidFill>
        </p:spPr>
        <p:txBody>
          <a:bodyPr wrap="square" rtlCol="0">
            <a:spAutoFit/>
          </a:bodyPr>
          <a:lstStyle/>
          <a:p>
            <a:pPr algn="ctr"/>
            <a:r>
              <a:rPr lang="es-ES"/>
              <a:t>w2</a:t>
            </a:r>
          </a:p>
        </p:txBody>
      </p:sp>
      <p:sp>
        <p:nvSpPr>
          <p:cNvPr id="35" name="CuadroTexto 34">
            <a:extLst>
              <a:ext uri="{FF2B5EF4-FFF2-40B4-BE49-F238E27FC236}">
                <a16:creationId xmlns:a16="http://schemas.microsoft.com/office/drawing/2014/main" id="{48B25785-DE6E-5FAA-8ADA-A8A38C5971D2}"/>
              </a:ext>
            </a:extLst>
          </p:cNvPr>
          <p:cNvSpPr txBox="1"/>
          <p:nvPr/>
        </p:nvSpPr>
        <p:spPr>
          <a:xfrm>
            <a:off x="6765320" y="4216105"/>
            <a:ext cx="762697" cy="307777"/>
          </a:xfrm>
          <a:prstGeom prst="rect">
            <a:avLst/>
          </a:prstGeom>
          <a:solidFill>
            <a:schemeClr val="bg1"/>
          </a:solidFill>
        </p:spPr>
        <p:txBody>
          <a:bodyPr wrap="square" rtlCol="0">
            <a:spAutoFit/>
          </a:bodyPr>
          <a:lstStyle/>
          <a:p>
            <a:pPr algn="ctr"/>
            <a:r>
              <a:rPr lang="es-ES"/>
              <a:t>w3</a:t>
            </a:r>
          </a:p>
        </p:txBody>
      </p:sp>
      <p:sp>
        <p:nvSpPr>
          <p:cNvPr id="36" name="CuadroTexto 35">
            <a:extLst>
              <a:ext uri="{FF2B5EF4-FFF2-40B4-BE49-F238E27FC236}">
                <a16:creationId xmlns:a16="http://schemas.microsoft.com/office/drawing/2014/main" id="{FC66F4A9-8452-6533-1E9F-4AC4895D096D}"/>
              </a:ext>
            </a:extLst>
          </p:cNvPr>
          <p:cNvSpPr txBox="1"/>
          <p:nvPr/>
        </p:nvSpPr>
        <p:spPr>
          <a:xfrm>
            <a:off x="9119430" y="1025653"/>
            <a:ext cx="3091226" cy="1600438"/>
          </a:xfrm>
          <a:prstGeom prst="rect">
            <a:avLst/>
          </a:prstGeom>
          <a:noFill/>
        </p:spPr>
        <p:txBody>
          <a:bodyPr wrap="square" rtlCol="0">
            <a:spAutoFit/>
          </a:bodyPr>
          <a:lstStyle/>
          <a:p>
            <a:r>
              <a:rPr lang="es-ES">
                <a:solidFill>
                  <a:schemeClr val="bg1"/>
                </a:solidFill>
              </a:rPr>
              <a:t>- w1, w2, w3 son los </a:t>
            </a:r>
            <a:r>
              <a:rPr lang="es-ES" b="1">
                <a:solidFill>
                  <a:srgbClr val="FFFF00"/>
                </a:solidFill>
              </a:rPr>
              <a:t>Pesos</a:t>
            </a:r>
          </a:p>
          <a:p>
            <a:r>
              <a:rPr lang="es-ES">
                <a:solidFill>
                  <a:schemeClr val="bg1"/>
                </a:solidFill>
              </a:rPr>
              <a:t>-</a:t>
            </a:r>
            <a:r>
              <a:rPr lang="es-ES" err="1">
                <a:solidFill>
                  <a:schemeClr val="bg1"/>
                </a:solidFill>
              </a:rPr>
              <a:t>Factivación</a:t>
            </a:r>
            <a:r>
              <a:rPr lang="es-ES">
                <a:solidFill>
                  <a:schemeClr val="bg1"/>
                </a:solidFill>
              </a:rPr>
              <a:t> es la </a:t>
            </a:r>
            <a:r>
              <a:rPr lang="es-ES" b="1">
                <a:solidFill>
                  <a:srgbClr val="FFFF00"/>
                </a:solidFill>
              </a:rPr>
              <a:t>función de activación</a:t>
            </a:r>
          </a:p>
          <a:p>
            <a:r>
              <a:rPr lang="es-ES" b="1">
                <a:solidFill>
                  <a:srgbClr val="FFFF00"/>
                </a:solidFill>
              </a:rPr>
              <a:t>- </a:t>
            </a:r>
            <a:r>
              <a:rPr lang="es-ES" b="1">
                <a:solidFill>
                  <a:schemeClr val="bg1"/>
                </a:solidFill>
              </a:rPr>
              <a:t>x1,x2,x3 son las salidas de la capa anterior (o las </a:t>
            </a:r>
            <a:r>
              <a:rPr lang="es-ES" b="1" err="1">
                <a:solidFill>
                  <a:schemeClr val="bg1"/>
                </a:solidFill>
              </a:rPr>
              <a:t>features</a:t>
            </a:r>
            <a:r>
              <a:rPr lang="es-ES" b="1">
                <a:solidFill>
                  <a:schemeClr val="bg1"/>
                </a:solidFill>
              </a:rPr>
              <a:t> de entrada en el caso de la primera capa)</a:t>
            </a:r>
          </a:p>
        </p:txBody>
      </p:sp>
      <p:sp>
        <p:nvSpPr>
          <p:cNvPr id="37" name="CuadroTexto 36">
            <a:extLst>
              <a:ext uri="{FF2B5EF4-FFF2-40B4-BE49-F238E27FC236}">
                <a16:creationId xmlns:a16="http://schemas.microsoft.com/office/drawing/2014/main" id="{EB1F2C6E-1E32-4212-632B-35E0DA64F985}"/>
              </a:ext>
            </a:extLst>
          </p:cNvPr>
          <p:cNvSpPr txBox="1"/>
          <p:nvPr/>
        </p:nvSpPr>
        <p:spPr>
          <a:xfrm>
            <a:off x="396700" y="5273278"/>
            <a:ext cx="11711147" cy="923330"/>
          </a:xfrm>
          <a:prstGeom prst="rect">
            <a:avLst/>
          </a:prstGeom>
          <a:noFill/>
        </p:spPr>
        <p:txBody>
          <a:bodyPr wrap="square" rtlCol="0">
            <a:spAutoFit/>
          </a:bodyPr>
          <a:lstStyle/>
          <a:p>
            <a:r>
              <a:rPr lang="es-ES" sz="1800">
                <a:solidFill>
                  <a:schemeClr val="bg1"/>
                </a:solidFill>
              </a:rPr>
              <a:t>- Los PESOS son PARAMETROS, son lo que se entrena, lo que elige el OPTIMIZADOR</a:t>
            </a:r>
          </a:p>
          <a:p>
            <a:r>
              <a:rPr lang="es-ES" sz="1800" b="1">
                <a:solidFill>
                  <a:schemeClr val="bg1"/>
                </a:solidFill>
              </a:rPr>
              <a:t>- </a:t>
            </a:r>
            <a:r>
              <a:rPr lang="es-ES" sz="1800">
                <a:solidFill>
                  <a:schemeClr val="bg1"/>
                </a:solidFill>
              </a:rPr>
              <a:t>La FUNCION DE ACTIVACION, el NUMERO DE NEURONAS son HIPERPARAMETROS, lo escogemos NOSOTROS</a:t>
            </a:r>
          </a:p>
        </p:txBody>
      </p:sp>
      <p:sp>
        <p:nvSpPr>
          <p:cNvPr id="40" name="CuadroTexto 39">
            <a:extLst>
              <a:ext uri="{FF2B5EF4-FFF2-40B4-BE49-F238E27FC236}">
                <a16:creationId xmlns:a16="http://schemas.microsoft.com/office/drawing/2014/main" id="{4BBCBC95-1A5B-BE62-7B22-21C85BC380E7}"/>
              </a:ext>
            </a:extLst>
          </p:cNvPr>
          <p:cNvSpPr txBox="1"/>
          <p:nvPr/>
        </p:nvSpPr>
        <p:spPr>
          <a:xfrm>
            <a:off x="6733293" y="6263897"/>
            <a:ext cx="5371554" cy="492443"/>
          </a:xfrm>
          <a:prstGeom prst="rect">
            <a:avLst/>
          </a:prstGeom>
          <a:noFill/>
        </p:spPr>
        <p:txBody>
          <a:bodyPr wrap="square" rtlCol="0">
            <a:spAutoFit/>
          </a:bodyPr>
          <a:lstStyle/>
          <a:p>
            <a:r>
              <a:rPr lang="es-ES">
                <a:solidFill>
                  <a:schemeClr val="bg1"/>
                </a:solidFill>
              </a:rPr>
              <a:t>(*) </a:t>
            </a:r>
            <a:r>
              <a:rPr lang="es-ES" sz="1100" i="1">
                <a:solidFill>
                  <a:schemeClr val="bg1"/>
                </a:solidFill>
              </a:rPr>
              <a:t>Luego veremos que hay capas que son funcionales ,que hacen normalización, aplanado, maximización, es decir que en general no tienen pesos </a:t>
            </a:r>
            <a:r>
              <a:rPr lang="es-ES" sz="1100" i="1" err="1">
                <a:solidFill>
                  <a:schemeClr val="bg1"/>
                </a:solidFill>
              </a:rPr>
              <a:t>entrenables</a:t>
            </a:r>
            <a:endParaRPr lang="es-ES" i="1">
              <a:solidFill>
                <a:schemeClr val="bg1"/>
              </a:solidFill>
            </a:endParaRPr>
          </a:p>
        </p:txBody>
      </p:sp>
    </p:spTree>
    <p:extLst>
      <p:ext uri="{BB962C8B-B14F-4D97-AF65-F5344CB8AC3E}">
        <p14:creationId xmlns:p14="http://schemas.microsoft.com/office/powerpoint/2010/main" val="2947706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p4">
            <a:extLst>
              <a:ext uri="{FF2B5EF4-FFF2-40B4-BE49-F238E27FC236}">
                <a16:creationId xmlns:a16="http://schemas.microsoft.com/office/drawing/2014/main" id="{6E85BEB7-259F-A72F-80A7-504BF2C5F90E}"/>
              </a:ext>
            </a:extLst>
          </p:cNvPr>
          <p:cNvSpPr txBox="1">
            <a:spLocks/>
          </p:cNvSpPr>
          <p:nvPr/>
        </p:nvSpPr>
        <p:spPr>
          <a:xfrm>
            <a:off x="480852" y="396824"/>
            <a:ext cx="9379840" cy="1325563"/>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err="1">
                <a:solidFill>
                  <a:srgbClr val="FF0000"/>
                </a:solidFill>
              </a:rPr>
              <a:t>Hiperparámetros</a:t>
            </a:r>
            <a:r>
              <a:rPr lang="es-ES">
                <a:solidFill>
                  <a:srgbClr val="FF0000"/>
                </a:solidFill>
              </a:rPr>
              <a:t> y terminología</a:t>
            </a:r>
            <a:endParaRPr lang="es-ES"/>
          </a:p>
        </p:txBody>
      </p:sp>
      <p:sp>
        <p:nvSpPr>
          <p:cNvPr id="2" name="Rectángulo 1">
            <a:extLst>
              <a:ext uri="{FF2B5EF4-FFF2-40B4-BE49-F238E27FC236}">
                <a16:creationId xmlns:a16="http://schemas.microsoft.com/office/drawing/2014/main" id="{92714C0D-5A04-6837-C05C-1FBD4749BAD2}"/>
              </a:ext>
            </a:extLst>
          </p:cNvPr>
          <p:cNvSpPr/>
          <p:nvPr/>
        </p:nvSpPr>
        <p:spPr>
          <a:xfrm>
            <a:off x="3979641" y="1622895"/>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3" name="Rectángulo 2">
            <a:extLst>
              <a:ext uri="{FF2B5EF4-FFF2-40B4-BE49-F238E27FC236}">
                <a16:creationId xmlns:a16="http://schemas.microsoft.com/office/drawing/2014/main" id="{A1EB2779-9FC7-8B0A-DFF3-56E6A4076CC4}"/>
              </a:ext>
            </a:extLst>
          </p:cNvPr>
          <p:cNvSpPr/>
          <p:nvPr/>
        </p:nvSpPr>
        <p:spPr>
          <a:xfrm>
            <a:off x="4189848" y="1882673"/>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3F289F38-2978-65CA-B345-EF2C222CA540}"/>
              </a:ext>
            </a:extLst>
          </p:cNvPr>
          <p:cNvSpPr/>
          <p:nvPr/>
        </p:nvSpPr>
        <p:spPr>
          <a:xfrm>
            <a:off x="6409788" y="5541266"/>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sp>
        <p:nvSpPr>
          <p:cNvPr id="7" name="Rectángulo 6">
            <a:extLst>
              <a:ext uri="{FF2B5EF4-FFF2-40B4-BE49-F238E27FC236}">
                <a16:creationId xmlns:a16="http://schemas.microsoft.com/office/drawing/2014/main" id="{B36790D3-00E8-4A91-8593-45A402F996AF}"/>
              </a:ext>
            </a:extLst>
          </p:cNvPr>
          <p:cNvSpPr/>
          <p:nvPr/>
        </p:nvSpPr>
        <p:spPr>
          <a:xfrm>
            <a:off x="4353557" y="3610942"/>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sp>
        <p:nvSpPr>
          <p:cNvPr id="10" name="Rectángulo redondeado 9">
            <a:extLst>
              <a:ext uri="{FF2B5EF4-FFF2-40B4-BE49-F238E27FC236}">
                <a16:creationId xmlns:a16="http://schemas.microsoft.com/office/drawing/2014/main" id="{9BBF2F5A-C070-A5DB-7E53-CA970F403A38}"/>
              </a:ext>
            </a:extLst>
          </p:cNvPr>
          <p:cNvSpPr/>
          <p:nvPr/>
        </p:nvSpPr>
        <p:spPr>
          <a:xfrm>
            <a:off x="5504818" y="4538266"/>
            <a:ext cx="1820152"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Input </a:t>
            </a:r>
            <a:r>
              <a:rPr lang="es-ES" b="1" err="1">
                <a:solidFill>
                  <a:schemeClr val="tx1"/>
                </a:solidFill>
              </a:rPr>
              <a:t>Layer</a:t>
            </a:r>
            <a:endParaRPr lang="es-ES" b="1">
              <a:solidFill>
                <a:schemeClr val="tx1"/>
              </a:solidFill>
            </a:endParaRPr>
          </a:p>
        </p:txBody>
      </p:sp>
      <p:sp>
        <p:nvSpPr>
          <p:cNvPr id="11" name="Rectángulo redondeado 10">
            <a:extLst>
              <a:ext uri="{FF2B5EF4-FFF2-40B4-BE49-F238E27FC236}">
                <a16:creationId xmlns:a16="http://schemas.microsoft.com/office/drawing/2014/main" id="{CB87BDAC-F29D-DA5D-3D80-F5827AAE5D0F}"/>
              </a:ext>
            </a:extLst>
          </p:cNvPr>
          <p:cNvSpPr/>
          <p:nvPr/>
        </p:nvSpPr>
        <p:spPr>
          <a:xfrm>
            <a:off x="6465287" y="3513226"/>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11">
            <a:extLst>
              <a:ext uri="{FF2B5EF4-FFF2-40B4-BE49-F238E27FC236}">
                <a16:creationId xmlns:a16="http://schemas.microsoft.com/office/drawing/2014/main" id="{002B8F0B-C4FA-4F88-9126-E87A234AF97E}"/>
              </a:ext>
            </a:extLst>
          </p:cNvPr>
          <p:cNvSpPr/>
          <p:nvPr/>
        </p:nvSpPr>
        <p:spPr>
          <a:xfrm>
            <a:off x="5519608" y="4016903"/>
            <a:ext cx="890180"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redondeado 12">
            <a:extLst>
              <a:ext uri="{FF2B5EF4-FFF2-40B4-BE49-F238E27FC236}">
                <a16:creationId xmlns:a16="http://schemas.microsoft.com/office/drawing/2014/main" id="{88841A0F-E47B-318B-712A-247AF03DD6C2}"/>
              </a:ext>
            </a:extLst>
          </p:cNvPr>
          <p:cNvSpPr/>
          <p:nvPr/>
        </p:nvSpPr>
        <p:spPr>
          <a:xfrm>
            <a:off x="6465287" y="2965578"/>
            <a:ext cx="859683"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a:extLst>
              <a:ext uri="{FF2B5EF4-FFF2-40B4-BE49-F238E27FC236}">
                <a16:creationId xmlns:a16="http://schemas.microsoft.com/office/drawing/2014/main" id="{24816B8A-4D20-83D1-93EA-A89A3B4B92AD}"/>
              </a:ext>
            </a:extLst>
          </p:cNvPr>
          <p:cNvSpPr/>
          <p:nvPr/>
        </p:nvSpPr>
        <p:spPr>
          <a:xfrm>
            <a:off x="5504817" y="2414947"/>
            <a:ext cx="1781345" cy="467187"/>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Output </a:t>
            </a:r>
            <a:r>
              <a:rPr lang="es-ES" b="1" err="1">
                <a:solidFill>
                  <a:schemeClr val="tx1"/>
                </a:solidFill>
              </a:rPr>
              <a:t>Layer</a:t>
            </a:r>
            <a:endParaRPr lang="es-ES" b="1">
              <a:solidFill>
                <a:schemeClr val="tx1"/>
              </a:solidFill>
            </a:endParaRPr>
          </a:p>
        </p:txBody>
      </p:sp>
      <p:cxnSp>
        <p:nvCxnSpPr>
          <p:cNvPr id="15" name="Conector angular 14">
            <a:extLst>
              <a:ext uri="{FF2B5EF4-FFF2-40B4-BE49-F238E27FC236}">
                <a16:creationId xmlns:a16="http://schemas.microsoft.com/office/drawing/2014/main" id="{74C05540-D98C-4828-4C3D-E1B2BD2CE157}"/>
              </a:ext>
            </a:extLst>
          </p:cNvPr>
          <p:cNvCxnSpPr>
            <a:cxnSpLocks/>
            <a:stCxn id="7" idx="2"/>
            <a:endCxn id="10" idx="2"/>
          </p:cNvCxnSpPr>
          <p:nvPr/>
        </p:nvCxnSpPr>
        <p:spPr>
          <a:xfrm rot="16200000" flipH="1">
            <a:off x="5274121" y="3864680"/>
            <a:ext cx="742320" cy="1539225"/>
          </a:xfrm>
          <a:prstGeom prst="bentConnector3">
            <a:avLst>
              <a:gd name="adj1" fmla="val 1307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6651414-8AD8-A819-BEF9-6950DBCBEE9E}"/>
              </a:ext>
            </a:extLst>
          </p:cNvPr>
          <p:cNvCxnSpPr>
            <a:cxnSpLocks/>
            <a:endCxn id="11" idx="2"/>
          </p:cNvCxnSpPr>
          <p:nvPr/>
        </p:nvCxnSpPr>
        <p:spPr>
          <a:xfrm flipV="1">
            <a:off x="6895129" y="3980413"/>
            <a:ext cx="0" cy="503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ADF0AA6B-6DED-6D3D-2181-6F0677A79EEB}"/>
              </a:ext>
            </a:extLst>
          </p:cNvPr>
          <p:cNvCxnSpPr>
            <a:cxnSpLocks/>
          </p:cNvCxnSpPr>
          <p:nvPr/>
        </p:nvCxnSpPr>
        <p:spPr>
          <a:xfrm flipV="1">
            <a:off x="6895129" y="3322143"/>
            <a:ext cx="0" cy="2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DB5FA7B5-C19B-62D7-638E-CFB0374482B7}"/>
              </a:ext>
            </a:extLst>
          </p:cNvPr>
          <p:cNvCxnSpPr>
            <a:cxnSpLocks/>
          </p:cNvCxnSpPr>
          <p:nvPr/>
        </p:nvCxnSpPr>
        <p:spPr>
          <a:xfrm flipV="1">
            <a:off x="5984848" y="2882134"/>
            <a:ext cx="0" cy="1158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B71A7BBB-6A9D-ADEA-200E-C2ECB3090816}"/>
              </a:ext>
            </a:extLst>
          </p:cNvPr>
          <p:cNvCxnSpPr>
            <a:cxnSpLocks/>
          </p:cNvCxnSpPr>
          <p:nvPr/>
        </p:nvCxnSpPr>
        <p:spPr>
          <a:xfrm flipV="1">
            <a:off x="5992954" y="4334797"/>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655D0E0-2459-CC8B-E7EA-A5C1FCB6B830}"/>
              </a:ext>
            </a:extLst>
          </p:cNvPr>
          <p:cNvCxnSpPr>
            <a:cxnSpLocks/>
          </p:cNvCxnSpPr>
          <p:nvPr/>
        </p:nvCxnSpPr>
        <p:spPr>
          <a:xfrm flipV="1">
            <a:off x="6886627" y="2826920"/>
            <a:ext cx="0" cy="27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a:extLst>
              <a:ext uri="{FF2B5EF4-FFF2-40B4-BE49-F238E27FC236}">
                <a16:creationId xmlns:a16="http://schemas.microsoft.com/office/drawing/2014/main" id="{50A37414-04EF-A7C7-D32E-FE515A301E26}"/>
              </a:ext>
            </a:extLst>
          </p:cNvPr>
          <p:cNvCxnSpPr>
            <a:cxnSpLocks/>
            <a:stCxn id="14" idx="0"/>
          </p:cNvCxnSpPr>
          <p:nvPr/>
        </p:nvCxnSpPr>
        <p:spPr>
          <a:xfrm rot="16200000" flipH="1">
            <a:off x="5483713" y="3326724"/>
            <a:ext cx="3126320" cy="1302767"/>
          </a:xfrm>
          <a:prstGeom prst="bentConnector3">
            <a:avLst>
              <a:gd name="adj1" fmla="val -731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F5B25E9-7734-1DEE-399F-09F45CD6A857}"/>
              </a:ext>
            </a:extLst>
          </p:cNvPr>
          <p:cNvCxnSpPr>
            <a:cxnSpLocks/>
          </p:cNvCxnSpPr>
          <p:nvPr/>
        </p:nvCxnSpPr>
        <p:spPr>
          <a:xfrm flipH="1" flipV="1">
            <a:off x="7167110" y="2616875"/>
            <a:ext cx="308919" cy="292439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115FDE7-BC73-5105-204F-F49342E74DE0}"/>
              </a:ext>
            </a:extLst>
          </p:cNvPr>
          <p:cNvCxnSpPr>
            <a:cxnSpLocks/>
          </p:cNvCxnSpPr>
          <p:nvPr/>
        </p:nvCxnSpPr>
        <p:spPr>
          <a:xfrm flipH="1" flipV="1">
            <a:off x="7055899" y="3128799"/>
            <a:ext cx="420130" cy="241246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7C0FF982-CAE9-D161-76FD-9CB2C49483E1}"/>
              </a:ext>
            </a:extLst>
          </p:cNvPr>
          <p:cNvCxnSpPr>
            <a:cxnSpLocks/>
          </p:cNvCxnSpPr>
          <p:nvPr/>
        </p:nvCxnSpPr>
        <p:spPr>
          <a:xfrm flipH="1" flipV="1">
            <a:off x="7055899" y="3718259"/>
            <a:ext cx="420130" cy="182300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A64E5E62-4A67-5A76-6344-7E9A2652BEE3}"/>
              </a:ext>
            </a:extLst>
          </p:cNvPr>
          <p:cNvCxnSpPr>
            <a:cxnSpLocks/>
          </p:cNvCxnSpPr>
          <p:nvPr/>
        </p:nvCxnSpPr>
        <p:spPr>
          <a:xfrm flipH="1" flipV="1">
            <a:off x="6190926" y="4122074"/>
            <a:ext cx="1285103" cy="141919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1D4FF661-D8B4-D234-55E0-92EE76E5EB87}"/>
              </a:ext>
            </a:extLst>
          </p:cNvPr>
          <p:cNvCxnSpPr>
            <a:cxnSpLocks/>
          </p:cNvCxnSpPr>
          <p:nvPr/>
        </p:nvCxnSpPr>
        <p:spPr>
          <a:xfrm flipH="1" flipV="1">
            <a:off x="6921811" y="4609636"/>
            <a:ext cx="519268" cy="8683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3D30BB8D-77CB-11CD-2853-B10F4290F76B}"/>
              </a:ext>
            </a:extLst>
          </p:cNvPr>
          <p:cNvSpPr txBox="1"/>
          <p:nvPr/>
        </p:nvSpPr>
        <p:spPr>
          <a:xfrm>
            <a:off x="1293601" y="2242681"/>
            <a:ext cx="2313055" cy="923330"/>
          </a:xfrm>
          <a:prstGeom prst="rect">
            <a:avLst/>
          </a:prstGeom>
          <a:noFill/>
        </p:spPr>
        <p:txBody>
          <a:bodyPr wrap="square" rtlCol="0">
            <a:spAutoFit/>
          </a:bodyPr>
          <a:lstStyle/>
          <a:p>
            <a:r>
              <a:rPr lang="es-ES" sz="1800">
                <a:solidFill>
                  <a:schemeClr val="bg1"/>
                </a:solidFill>
              </a:rPr>
              <a:t>Tamaño de  los </a:t>
            </a:r>
            <a:r>
              <a:rPr lang="es-ES" sz="1800" err="1">
                <a:solidFill>
                  <a:schemeClr val="bg1"/>
                </a:solidFill>
              </a:rPr>
              <a:t>batch</a:t>
            </a:r>
            <a:r>
              <a:rPr lang="es-ES" sz="1800">
                <a:solidFill>
                  <a:schemeClr val="bg1"/>
                </a:solidFill>
              </a:rPr>
              <a:t> de entrenamiento</a:t>
            </a:r>
          </a:p>
        </p:txBody>
      </p:sp>
      <p:sp>
        <p:nvSpPr>
          <p:cNvPr id="28" name="CuadroTexto 27">
            <a:extLst>
              <a:ext uri="{FF2B5EF4-FFF2-40B4-BE49-F238E27FC236}">
                <a16:creationId xmlns:a16="http://schemas.microsoft.com/office/drawing/2014/main" id="{31AB8349-0B62-8999-B4D6-113336780704}"/>
              </a:ext>
            </a:extLst>
          </p:cNvPr>
          <p:cNvSpPr txBox="1"/>
          <p:nvPr/>
        </p:nvSpPr>
        <p:spPr>
          <a:xfrm>
            <a:off x="8703975" y="4609636"/>
            <a:ext cx="3480422" cy="1938992"/>
          </a:xfrm>
          <a:prstGeom prst="rect">
            <a:avLst/>
          </a:prstGeom>
          <a:noFill/>
        </p:spPr>
        <p:txBody>
          <a:bodyPr wrap="square" rtlCol="0">
            <a:spAutoFit/>
          </a:bodyPr>
          <a:lstStyle/>
          <a:p>
            <a:r>
              <a:rPr lang="es-ES" sz="1800">
                <a:solidFill>
                  <a:schemeClr val="bg1"/>
                </a:solidFill>
              </a:rPr>
              <a:t>Tipo de optimizador </a:t>
            </a:r>
            <a:r>
              <a:rPr lang="es-ES" sz="1200">
                <a:solidFill>
                  <a:schemeClr val="bg1"/>
                </a:solidFill>
              </a:rPr>
              <a:t>(SGD, </a:t>
            </a:r>
            <a:r>
              <a:rPr lang="es-ES" sz="1200" err="1">
                <a:solidFill>
                  <a:schemeClr val="bg1"/>
                </a:solidFill>
              </a:rPr>
              <a:t>AdaGrada</a:t>
            </a:r>
            <a:r>
              <a:rPr lang="es-ES" sz="1200">
                <a:solidFill>
                  <a:schemeClr val="bg1"/>
                </a:solidFill>
              </a:rPr>
              <a:t>, </a:t>
            </a:r>
            <a:r>
              <a:rPr lang="es-ES" sz="1200" err="1">
                <a:solidFill>
                  <a:schemeClr val="bg1"/>
                </a:solidFill>
              </a:rPr>
              <a:t>RMSProp</a:t>
            </a:r>
            <a:r>
              <a:rPr lang="es-ES" sz="1200">
                <a:solidFill>
                  <a:schemeClr val="bg1"/>
                </a:solidFill>
              </a:rPr>
              <a:t>, </a:t>
            </a:r>
            <a:r>
              <a:rPr lang="es-ES" sz="1200" err="1">
                <a:solidFill>
                  <a:schemeClr val="bg1"/>
                </a:solidFill>
              </a:rPr>
              <a:t>Adam,etc</a:t>
            </a:r>
            <a:r>
              <a:rPr lang="es-ES" sz="1200">
                <a:solidFill>
                  <a:schemeClr val="bg1"/>
                </a:solidFill>
              </a:rPr>
              <a:t>)</a:t>
            </a:r>
            <a:endParaRPr lang="es-ES" sz="1800">
              <a:solidFill>
                <a:schemeClr val="bg1"/>
              </a:solidFill>
            </a:endParaRPr>
          </a:p>
          <a:p>
            <a:r>
              <a:rPr lang="es-ES" sz="1800" err="1">
                <a:solidFill>
                  <a:schemeClr val="bg1"/>
                </a:solidFill>
              </a:rPr>
              <a:t>Learning</a:t>
            </a:r>
            <a:r>
              <a:rPr lang="es-ES" sz="1800">
                <a:solidFill>
                  <a:schemeClr val="bg1"/>
                </a:solidFill>
              </a:rPr>
              <a:t> </a:t>
            </a:r>
            <a:r>
              <a:rPr lang="es-ES" sz="1800" err="1">
                <a:solidFill>
                  <a:schemeClr val="bg1"/>
                </a:solidFill>
              </a:rPr>
              <a:t>Rate</a:t>
            </a:r>
            <a:r>
              <a:rPr lang="es-ES" sz="1800">
                <a:solidFill>
                  <a:schemeClr val="bg1"/>
                </a:solidFill>
              </a:rPr>
              <a:t> (valor y si es adaptativo o no)</a:t>
            </a:r>
          </a:p>
          <a:p>
            <a:r>
              <a:rPr lang="es-ES" sz="1800">
                <a:solidFill>
                  <a:schemeClr val="bg1"/>
                </a:solidFill>
              </a:rPr>
              <a:t>Función de pérdida</a:t>
            </a:r>
          </a:p>
          <a:p>
            <a:r>
              <a:rPr lang="es-ES" sz="1800">
                <a:solidFill>
                  <a:schemeClr val="bg1"/>
                </a:solidFill>
              </a:rPr>
              <a:t>Momento</a:t>
            </a:r>
          </a:p>
          <a:p>
            <a:r>
              <a:rPr lang="es-ES" sz="1800">
                <a:solidFill>
                  <a:schemeClr val="bg1"/>
                </a:solidFill>
              </a:rPr>
              <a:t>R: </a:t>
            </a:r>
            <a:r>
              <a:rPr lang="es-ES" sz="1800" err="1">
                <a:solidFill>
                  <a:schemeClr val="bg1"/>
                </a:solidFill>
              </a:rPr>
              <a:t>Early</a:t>
            </a:r>
            <a:r>
              <a:rPr lang="es-ES" sz="1800">
                <a:solidFill>
                  <a:schemeClr val="bg1"/>
                </a:solidFill>
              </a:rPr>
              <a:t>-Stop, </a:t>
            </a:r>
            <a:r>
              <a:rPr lang="es-ES" sz="1800" err="1">
                <a:solidFill>
                  <a:schemeClr val="bg1"/>
                </a:solidFill>
              </a:rPr>
              <a:t>Gradient</a:t>
            </a:r>
            <a:r>
              <a:rPr lang="es-ES" sz="1800">
                <a:solidFill>
                  <a:schemeClr val="bg1"/>
                </a:solidFill>
              </a:rPr>
              <a:t> </a:t>
            </a:r>
            <a:r>
              <a:rPr lang="es-ES" sz="1800" err="1">
                <a:solidFill>
                  <a:schemeClr val="bg1"/>
                </a:solidFill>
              </a:rPr>
              <a:t>clipping</a:t>
            </a:r>
            <a:endParaRPr lang="es-ES" sz="1800">
              <a:solidFill>
                <a:schemeClr val="bg1"/>
              </a:solidFill>
            </a:endParaRPr>
          </a:p>
        </p:txBody>
      </p:sp>
      <p:cxnSp>
        <p:nvCxnSpPr>
          <p:cNvPr id="30" name="Conector recto de flecha 29">
            <a:extLst>
              <a:ext uri="{FF2B5EF4-FFF2-40B4-BE49-F238E27FC236}">
                <a16:creationId xmlns:a16="http://schemas.microsoft.com/office/drawing/2014/main" id="{2213C786-42D6-AC9D-472F-11222680F5B2}"/>
              </a:ext>
            </a:extLst>
          </p:cNvPr>
          <p:cNvCxnSpPr>
            <a:cxnSpLocks/>
          </p:cNvCxnSpPr>
          <p:nvPr/>
        </p:nvCxnSpPr>
        <p:spPr>
          <a:xfrm>
            <a:off x="2917792" y="2704346"/>
            <a:ext cx="1572682" cy="101391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83CA1A52-F242-8D41-A6FE-9A6A277A692C}"/>
              </a:ext>
            </a:extLst>
          </p:cNvPr>
          <p:cNvCxnSpPr>
            <a:cxnSpLocks/>
          </p:cNvCxnSpPr>
          <p:nvPr/>
        </p:nvCxnSpPr>
        <p:spPr>
          <a:xfrm flipH="1">
            <a:off x="7698257" y="5204178"/>
            <a:ext cx="1032104" cy="50450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780C24B5-A5A5-182B-3D34-DF0DCC0C3D44}"/>
              </a:ext>
            </a:extLst>
          </p:cNvPr>
          <p:cNvSpPr txBox="1"/>
          <p:nvPr/>
        </p:nvSpPr>
        <p:spPr>
          <a:xfrm>
            <a:off x="8493290" y="1059605"/>
            <a:ext cx="3480422" cy="2585323"/>
          </a:xfrm>
          <a:prstGeom prst="rect">
            <a:avLst/>
          </a:prstGeom>
          <a:noFill/>
        </p:spPr>
        <p:txBody>
          <a:bodyPr wrap="square" rtlCol="0">
            <a:spAutoFit/>
          </a:bodyPr>
          <a:lstStyle/>
          <a:p>
            <a:r>
              <a:rPr lang="es-ES" sz="1800">
                <a:solidFill>
                  <a:schemeClr val="bg1"/>
                </a:solidFill>
              </a:rPr>
              <a:t>Arquitectura</a:t>
            </a:r>
          </a:p>
          <a:p>
            <a:r>
              <a:rPr lang="es-ES" sz="1800">
                <a:solidFill>
                  <a:schemeClr val="bg1"/>
                </a:solidFill>
              </a:rPr>
              <a:t>Número de capas</a:t>
            </a:r>
          </a:p>
          <a:p>
            <a:r>
              <a:rPr lang="es-ES" sz="1800">
                <a:solidFill>
                  <a:schemeClr val="bg1"/>
                </a:solidFill>
              </a:rPr>
              <a:t>Tipos de capas</a:t>
            </a:r>
          </a:p>
          <a:p>
            <a:r>
              <a:rPr lang="es-ES" sz="1800">
                <a:solidFill>
                  <a:schemeClr val="bg1"/>
                </a:solidFill>
              </a:rPr>
              <a:t>Número de neuronas por capas</a:t>
            </a:r>
          </a:p>
          <a:p>
            <a:r>
              <a:rPr lang="es-ES" sz="1800">
                <a:solidFill>
                  <a:schemeClr val="bg1"/>
                </a:solidFill>
              </a:rPr>
              <a:t>Función de activación por capa</a:t>
            </a:r>
          </a:p>
          <a:p>
            <a:r>
              <a:rPr lang="es-ES" sz="1800">
                <a:solidFill>
                  <a:schemeClr val="bg1"/>
                </a:solidFill>
              </a:rPr>
              <a:t>Algoritmo de inicialización de los pesos por capa</a:t>
            </a:r>
          </a:p>
          <a:p>
            <a:r>
              <a:rPr lang="es-ES" sz="1800">
                <a:solidFill>
                  <a:schemeClr val="bg1"/>
                </a:solidFill>
              </a:rPr>
              <a:t>R: </a:t>
            </a:r>
            <a:r>
              <a:rPr lang="es-ES" sz="1800" err="1">
                <a:solidFill>
                  <a:schemeClr val="bg1"/>
                </a:solidFill>
              </a:rPr>
              <a:t>Dropout</a:t>
            </a:r>
            <a:r>
              <a:rPr lang="es-ES" sz="1800">
                <a:solidFill>
                  <a:schemeClr val="bg1"/>
                </a:solidFill>
              </a:rPr>
              <a:t>, </a:t>
            </a:r>
            <a:r>
              <a:rPr lang="es-ES" sz="1800" err="1">
                <a:solidFill>
                  <a:schemeClr val="bg1"/>
                </a:solidFill>
              </a:rPr>
              <a:t>Batch</a:t>
            </a:r>
            <a:r>
              <a:rPr lang="es-ES" sz="1800">
                <a:solidFill>
                  <a:schemeClr val="bg1"/>
                </a:solidFill>
              </a:rPr>
              <a:t> </a:t>
            </a:r>
            <a:r>
              <a:rPr lang="es-ES" sz="1800" err="1">
                <a:solidFill>
                  <a:schemeClr val="bg1"/>
                </a:solidFill>
              </a:rPr>
              <a:t>normalization</a:t>
            </a:r>
            <a:endParaRPr lang="es-ES" sz="1800">
              <a:solidFill>
                <a:schemeClr val="bg1"/>
              </a:solidFill>
            </a:endParaRPr>
          </a:p>
          <a:p>
            <a:endParaRPr lang="es-ES" sz="1800">
              <a:solidFill>
                <a:schemeClr val="bg1"/>
              </a:solidFill>
            </a:endParaRPr>
          </a:p>
        </p:txBody>
      </p:sp>
      <p:cxnSp>
        <p:nvCxnSpPr>
          <p:cNvPr id="36" name="Conector recto de flecha 35">
            <a:extLst>
              <a:ext uri="{FF2B5EF4-FFF2-40B4-BE49-F238E27FC236}">
                <a16:creationId xmlns:a16="http://schemas.microsoft.com/office/drawing/2014/main" id="{60DCAEE5-1A7F-91AD-56E9-962D7B922993}"/>
              </a:ext>
            </a:extLst>
          </p:cNvPr>
          <p:cNvCxnSpPr>
            <a:cxnSpLocks/>
          </p:cNvCxnSpPr>
          <p:nvPr/>
        </p:nvCxnSpPr>
        <p:spPr>
          <a:xfrm flipH="1">
            <a:off x="7646906" y="1285526"/>
            <a:ext cx="846384" cy="8406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175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34238" y="124976"/>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Qué vamos a hacer</a:t>
            </a:r>
            <a:endParaRPr lang="es-ES"/>
          </a:p>
        </p:txBody>
      </p:sp>
      <p:sp>
        <p:nvSpPr>
          <p:cNvPr id="3" name="CuadroTexto 2">
            <a:extLst>
              <a:ext uri="{FF2B5EF4-FFF2-40B4-BE49-F238E27FC236}">
                <a16:creationId xmlns:a16="http://schemas.microsoft.com/office/drawing/2014/main" id="{F0B7F9A0-7FC1-CE0D-4710-63778710855A}"/>
              </a:ext>
            </a:extLst>
          </p:cNvPr>
          <p:cNvSpPr txBox="1"/>
          <p:nvPr/>
        </p:nvSpPr>
        <p:spPr>
          <a:xfrm>
            <a:off x="1056903" y="1381036"/>
            <a:ext cx="9422524" cy="646331"/>
          </a:xfrm>
          <a:prstGeom prst="rect">
            <a:avLst/>
          </a:prstGeom>
          <a:noFill/>
        </p:spPr>
        <p:txBody>
          <a:bodyPr wrap="square" rtlCol="0">
            <a:spAutoFit/>
          </a:bodyPr>
          <a:lstStyle/>
          <a:p>
            <a:r>
              <a:rPr lang="es-ES" sz="1800">
                <a:solidFill>
                  <a:schemeClr val="bg1"/>
                </a:solidFill>
              </a:rPr>
              <a:t>Igual que hemos aprendido “modelo” (Linear </a:t>
            </a:r>
            <a:r>
              <a:rPr lang="es-ES" sz="1800" err="1">
                <a:solidFill>
                  <a:schemeClr val="bg1"/>
                </a:solidFill>
              </a:rPr>
              <a:t>Regression</a:t>
            </a:r>
            <a:r>
              <a:rPr lang="es-ES" sz="1800">
                <a:solidFill>
                  <a:schemeClr val="bg1"/>
                </a:solidFill>
              </a:rPr>
              <a:t>, SVM, </a:t>
            </a:r>
            <a:r>
              <a:rPr lang="es-ES" sz="1800" err="1">
                <a:solidFill>
                  <a:schemeClr val="bg1"/>
                </a:solidFill>
              </a:rPr>
              <a:t>RandomForest</a:t>
            </a:r>
            <a:r>
              <a:rPr lang="es-ES" sz="1800">
                <a:solidFill>
                  <a:schemeClr val="bg1"/>
                </a:solidFill>
              </a:rPr>
              <a:t>, </a:t>
            </a:r>
            <a:r>
              <a:rPr lang="es-ES" sz="1800" err="1">
                <a:solidFill>
                  <a:schemeClr val="bg1"/>
                </a:solidFill>
              </a:rPr>
              <a:t>etc</a:t>
            </a:r>
            <a:r>
              <a:rPr lang="es-ES" sz="1800">
                <a:solidFill>
                  <a:schemeClr val="bg1"/>
                </a:solidFill>
              </a:rPr>
              <a:t>) ahora vamos a aprender arquitecturas DL y las particularidades para entrenarlas y optimizarlas</a:t>
            </a:r>
            <a:endParaRPr lang="es-ES" sz="1600">
              <a:solidFill>
                <a:schemeClr val="bg1"/>
              </a:solidFill>
            </a:endParaRPr>
          </a:p>
        </p:txBody>
      </p:sp>
      <p:sp>
        <p:nvSpPr>
          <p:cNvPr id="4" name="CuadroTexto 3">
            <a:extLst>
              <a:ext uri="{FF2B5EF4-FFF2-40B4-BE49-F238E27FC236}">
                <a16:creationId xmlns:a16="http://schemas.microsoft.com/office/drawing/2014/main" id="{A1B7A4BB-CCA8-A55A-220F-762F0ED2150E}"/>
              </a:ext>
            </a:extLst>
          </p:cNvPr>
          <p:cNvSpPr txBox="1"/>
          <p:nvPr/>
        </p:nvSpPr>
        <p:spPr>
          <a:xfrm>
            <a:off x="617515" y="2300499"/>
            <a:ext cx="6400801" cy="403187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s-ES" sz="1600">
                <a:solidFill>
                  <a:schemeClr val="bg1"/>
                </a:solidFill>
              </a:rPr>
              <a:t>Empezaremos con Redes Multicapa de capas densas (el perceptrón multicapa)</a:t>
            </a:r>
          </a:p>
          <a:p>
            <a:pPr marL="285750" indent="-285750">
              <a:buClr>
                <a:schemeClr val="bg1"/>
              </a:buClr>
              <a:buFont typeface="Arial" panose="020B0604020202020204" pitchFamily="34" charset="0"/>
              <a:buChar char="•"/>
            </a:pPr>
            <a:endParaRPr lang="es-ES" sz="1600">
              <a:solidFill>
                <a:schemeClr val="bg1"/>
              </a:solidFill>
            </a:endParaRPr>
          </a:p>
          <a:p>
            <a:pPr marL="285750" indent="-285750">
              <a:buClr>
                <a:schemeClr val="bg1"/>
              </a:buClr>
              <a:buFont typeface="Arial" panose="020B0604020202020204" pitchFamily="34" charset="0"/>
              <a:buChar char="•"/>
            </a:pPr>
            <a:r>
              <a:rPr lang="es-ES" sz="1600">
                <a:solidFill>
                  <a:schemeClr val="bg1"/>
                </a:solidFill>
              </a:rPr>
              <a:t>Aprenderemos estructuras más complejas, especialmente diseñadas (aunque no exclusivamente) para tratar con imágenes (las redes convolucionales)</a:t>
            </a:r>
          </a:p>
          <a:p>
            <a:pPr marL="285750" indent="-285750">
              <a:buClr>
                <a:schemeClr val="bg1"/>
              </a:buClr>
              <a:buFont typeface="Arial" panose="020B0604020202020204" pitchFamily="34" charset="0"/>
              <a:buChar char="•"/>
            </a:pPr>
            <a:endParaRPr lang="es-ES" sz="1600">
              <a:solidFill>
                <a:schemeClr val="bg1"/>
              </a:solidFill>
            </a:endParaRPr>
          </a:p>
          <a:p>
            <a:pPr marL="285750" indent="-285750">
              <a:buClr>
                <a:schemeClr val="bg1"/>
              </a:buClr>
              <a:buFont typeface="Arial" panose="020B0604020202020204" pitchFamily="34" charset="0"/>
              <a:buChar char="•"/>
            </a:pPr>
            <a:r>
              <a:rPr lang="es-ES" sz="1600">
                <a:solidFill>
                  <a:schemeClr val="bg1"/>
                </a:solidFill>
              </a:rPr>
              <a:t>Revisaremos las estructuras para trabajar con series (temporales) (las redes recurrentes)</a:t>
            </a:r>
          </a:p>
          <a:p>
            <a:pPr marL="285750" indent="-285750">
              <a:buClr>
                <a:schemeClr val="bg1"/>
              </a:buClr>
              <a:buFont typeface="Arial" panose="020B0604020202020204" pitchFamily="34" charset="0"/>
              <a:buChar char="•"/>
            </a:pPr>
            <a:endParaRPr lang="es-ES" sz="1600">
              <a:solidFill>
                <a:schemeClr val="bg1"/>
              </a:solidFill>
            </a:endParaRPr>
          </a:p>
          <a:p>
            <a:pPr marL="285750" indent="-285750">
              <a:buClr>
                <a:schemeClr val="bg1"/>
              </a:buClr>
              <a:buFont typeface="Arial" panose="020B0604020202020204" pitchFamily="34" charset="0"/>
              <a:buChar char="•"/>
            </a:pPr>
            <a:r>
              <a:rPr lang="es-ES" sz="1600">
                <a:solidFill>
                  <a:schemeClr val="bg1"/>
                </a:solidFill>
              </a:rPr>
              <a:t>Aprenderemos a aplicar lo anterior al </a:t>
            </a:r>
            <a:r>
              <a:rPr lang="es-ES" sz="1600" err="1">
                <a:solidFill>
                  <a:schemeClr val="bg1"/>
                </a:solidFill>
              </a:rPr>
              <a:t>tratamieto</a:t>
            </a:r>
            <a:r>
              <a:rPr lang="es-ES" sz="1600">
                <a:solidFill>
                  <a:schemeClr val="bg1"/>
                </a:solidFill>
              </a:rPr>
              <a:t> del lenguaje</a:t>
            </a:r>
          </a:p>
          <a:p>
            <a:pPr marL="285750" indent="-285750">
              <a:buClr>
                <a:schemeClr val="bg1"/>
              </a:buClr>
              <a:buFont typeface="Arial" panose="020B0604020202020204" pitchFamily="34" charset="0"/>
              <a:buChar char="•"/>
            </a:pPr>
            <a:endParaRPr lang="es-ES" sz="1600">
              <a:solidFill>
                <a:schemeClr val="bg1"/>
              </a:solidFill>
            </a:endParaRPr>
          </a:p>
          <a:p>
            <a:pPr marL="285750" indent="-285750">
              <a:buClr>
                <a:schemeClr val="bg1"/>
              </a:buClr>
              <a:buFont typeface="Arial" panose="020B0604020202020204" pitchFamily="34" charset="0"/>
              <a:buChar char="•"/>
            </a:pPr>
            <a:r>
              <a:rPr lang="es-ES" sz="1600">
                <a:solidFill>
                  <a:schemeClr val="bg1"/>
                </a:solidFill>
              </a:rPr>
              <a:t>Revisaremos arquitecturas más avanzadas como los Transformers y las GAN</a:t>
            </a:r>
          </a:p>
          <a:p>
            <a:pPr marL="285750" indent="-285750">
              <a:buClr>
                <a:schemeClr val="bg1"/>
              </a:buClr>
              <a:buFont typeface="Arial" panose="020B0604020202020204" pitchFamily="34" charset="0"/>
              <a:buChar char="•"/>
            </a:pPr>
            <a:r>
              <a:rPr lang="es-ES" sz="1600">
                <a:solidFill>
                  <a:schemeClr val="bg1"/>
                </a:solidFill>
              </a:rPr>
              <a:t>Y a todo ello le iremos aplicando una de las peculiaridades más potentes del DL: El transfer </a:t>
            </a:r>
            <a:r>
              <a:rPr lang="es-ES" sz="1600" err="1">
                <a:solidFill>
                  <a:schemeClr val="bg1"/>
                </a:solidFill>
              </a:rPr>
              <a:t>learning</a:t>
            </a:r>
            <a:endParaRPr lang="es-ES" sz="1600">
              <a:solidFill>
                <a:schemeClr val="bg1"/>
              </a:solidFill>
            </a:endParaRPr>
          </a:p>
        </p:txBody>
      </p:sp>
      <p:pic>
        <p:nvPicPr>
          <p:cNvPr id="46" name="Imagen 45">
            <a:extLst>
              <a:ext uri="{FF2B5EF4-FFF2-40B4-BE49-F238E27FC236}">
                <a16:creationId xmlns:a16="http://schemas.microsoft.com/office/drawing/2014/main" id="{364A0AE2-E373-E3F3-106E-41047796C2B8}"/>
              </a:ext>
            </a:extLst>
          </p:cNvPr>
          <p:cNvPicPr>
            <a:picLocks noChangeAspect="1"/>
          </p:cNvPicPr>
          <p:nvPr/>
        </p:nvPicPr>
        <p:blipFill>
          <a:blip r:embed="rId2"/>
          <a:stretch>
            <a:fillRect/>
          </a:stretch>
        </p:blipFill>
        <p:spPr>
          <a:xfrm>
            <a:off x="7644575" y="2300499"/>
            <a:ext cx="3625108" cy="4156935"/>
          </a:xfrm>
          <a:prstGeom prst="rect">
            <a:avLst/>
          </a:prstGeom>
        </p:spPr>
      </p:pic>
      <p:sp>
        <p:nvSpPr>
          <p:cNvPr id="47" name="Elipse 46">
            <a:extLst>
              <a:ext uri="{FF2B5EF4-FFF2-40B4-BE49-F238E27FC236}">
                <a16:creationId xmlns:a16="http://schemas.microsoft.com/office/drawing/2014/main" id="{EB134FDB-835F-561D-B20C-A03F2DC2BFAE}"/>
              </a:ext>
            </a:extLst>
          </p:cNvPr>
          <p:cNvSpPr/>
          <p:nvPr/>
        </p:nvSpPr>
        <p:spPr>
          <a:xfrm>
            <a:off x="8312727" y="2300499"/>
            <a:ext cx="3261758" cy="3399657"/>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46710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a264c5d9f9_0_265"/>
          <p:cNvSpPr txBox="1">
            <a:spLocks noGrp="1"/>
          </p:cNvSpPr>
          <p:nvPr>
            <p:ph type="title"/>
          </p:nvPr>
        </p:nvSpPr>
        <p:spPr>
          <a:xfrm>
            <a:off x="2276518" y="2330166"/>
            <a:ext cx="7638900" cy="2197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a:solidFill>
                  <a:srgbClr val="FF0000"/>
                </a:solidFill>
              </a:rPr>
              <a:t>MLP de capas densas</a:t>
            </a:r>
            <a:endParaRPr>
              <a:solidFill>
                <a:srgbClr val="FFFFFF"/>
              </a:solidFill>
            </a:endParaRPr>
          </a:p>
        </p:txBody>
      </p:sp>
    </p:spTree>
    <p:extLst>
      <p:ext uri="{BB962C8B-B14F-4D97-AF65-F5344CB8AC3E}">
        <p14:creationId xmlns:p14="http://schemas.microsoft.com/office/powerpoint/2010/main" val="678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Objetivo </a:t>
            </a:r>
            <a:r>
              <a:rPr lang="es-ES" sz="3900">
                <a:solidFill>
                  <a:srgbClr val="FF0000"/>
                </a:solidFill>
              </a:rPr>
              <a:t>(técnico) </a:t>
            </a:r>
            <a:r>
              <a:rPr lang="es-ES">
                <a:solidFill>
                  <a:srgbClr val="FF0000"/>
                </a:solidFill>
              </a:rPr>
              <a:t>ML (y, por tanto, DL)</a:t>
            </a:r>
            <a:endParaRPr lang="es-ES"/>
          </a:p>
        </p:txBody>
      </p:sp>
      <p:sp>
        <p:nvSpPr>
          <p:cNvPr id="3" name="Rectángulo 2">
            <a:extLst>
              <a:ext uri="{FF2B5EF4-FFF2-40B4-BE49-F238E27FC236}">
                <a16:creationId xmlns:a16="http://schemas.microsoft.com/office/drawing/2014/main" id="{EC898526-25AB-8635-4066-BD40C9640A11}"/>
              </a:ext>
            </a:extLst>
          </p:cNvPr>
          <p:cNvSpPr/>
          <p:nvPr/>
        </p:nvSpPr>
        <p:spPr>
          <a:xfrm>
            <a:off x="1403130" y="1585585"/>
            <a:ext cx="9385738" cy="48021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descr="Interfaz de usuario gráfica, Texto&#10;&#10;Descripción generada automáticamente">
            <a:extLst>
              <a:ext uri="{FF2B5EF4-FFF2-40B4-BE49-F238E27FC236}">
                <a16:creationId xmlns:a16="http://schemas.microsoft.com/office/drawing/2014/main" id="{8858EADB-C7B7-E1D1-1ED8-512A684241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10206" y="1839311"/>
            <a:ext cx="9397105" cy="4022944"/>
          </a:xfrm>
          <a:prstGeom prst="rect">
            <a:avLst/>
          </a:prstGeom>
        </p:spPr>
      </p:pic>
    </p:spTree>
    <p:extLst>
      <p:ext uri="{BB962C8B-B14F-4D97-AF65-F5344CB8AC3E}">
        <p14:creationId xmlns:p14="http://schemas.microsoft.com/office/powerpoint/2010/main" val="861327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240426" y="123027"/>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MLP regresión</a:t>
            </a:r>
            <a:endParaRPr lang="es-ES"/>
          </a:p>
        </p:txBody>
      </p:sp>
      <p:sp>
        <p:nvSpPr>
          <p:cNvPr id="2" name="Rectángulo redondeado 1">
            <a:extLst>
              <a:ext uri="{FF2B5EF4-FFF2-40B4-BE49-F238E27FC236}">
                <a16:creationId xmlns:a16="http://schemas.microsoft.com/office/drawing/2014/main" id="{AA3E515B-7E36-1CA8-EE30-3A3A3199151E}"/>
              </a:ext>
            </a:extLst>
          </p:cNvPr>
          <p:cNvSpPr/>
          <p:nvPr/>
        </p:nvSpPr>
        <p:spPr>
          <a:xfrm>
            <a:off x="5026500" y="5701358"/>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a:extLst>
              <a:ext uri="{FF2B5EF4-FFF2-40B4-BE49-F238E27FC236}">
                <a16:creationId xmlns:a16="http://schemas.microsoft.com/office/drawing/2014/main" id="{E5006F42-00DC-2D17-8A58-DD6F5E4C62E2}"/>
              </a:ext>
            </a:extLst>
          </p:cNvPr>
          <p:cNvSpPr/>
          <p:nvPr/>
        </p:nvSpPr>
        <p:spPr>
          <a:xfrm>
            <a:off x="5212351" y="5821535"/>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redondeado 17">
            <a:extLst>
              <a:ext uri="{FF2B5EF4-FFF2-40B4-BE49-F238E27FC236}">
                <a16:creationId xmlns:a16="http://schemas.microsoft.com/office/drawing/2014/main" id="{38CEF342-E3EA-1925-9737-0A71F0123F68}"/>
              </a:ext>
            </a:extLst>
          </p:cNvPr>
          <p:cNvSpPr/>
          <p:nvPr/>
        </p:nvSpPr>
        <p:spPr>
          <a:xfrm>
            <a:off x="5020362" y="1568132"/>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redondeado 18">
            <a:extLst>
              <a:ext uri="{FF2B5EF4-FFF2-40B4-BE49-F238E27FC236}">
                <a16:creationId xmlns:a16="http://schemas.microsoft.com/office/drawing/2014/main" id="{434F1E16-9308-8106-903F-21E7F99430ED}"/>
              </a:ext>
            </a:extLst>
          </p:cNvPr>
          <p:cNvSpPr/>
          <p:nvPr/>
        </p:nvSpPr>
        <p:spPr>
          <a:xfrm>
            <a:off x="4998024" y="4848939"/>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redondeado 19">
            <a:extLst>
              <a:ext uri="{FF2B5EF4-FFF2-40B4-BE49-F238E27FC236}">
                <a16:creationId xmlns:a16="http://schemas.microsoft.com/office/drawing/2014/main" id="{0F728047-4A97-78DB-C745-DA8B449D1B3C}"/>
              </a:ext>
            </a:extLst>
          </p:cNvPr>
          <p:cNvSpPr/>
          <p:nvPr/>
        </p:nvSpPr>
        <p:spPr>
          <a:xfrm>
            <a:off x="4998023" y="3987653"/>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1A75F050-1520-289D-DE23-36893844ACE7}"/>
              </a:ext>
            </a:extLst>
          </p:cNvPr>
          <p:cNvSpPr/>
          <p:nvPr/>
        </p:nvSpPr>
        <p:spPr>
          <a:xfrm>
            <a:off x="7542998" y="5821535"/>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AB0D7142-6112-6AEC-9999-E7F504408B59}"/>
              </a:ext>
            </a:extLst>
          </p:cNvPr>
          <p:cNvSpPr/>
          <p:nvPr/>
        </p:nvSpPr>
        <p:spPr>
          <a:xfrm>
            <a:off x="6513355" y="583270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C5C82EA8-7146-F3DB-B367-6ABF492F87FB}"/>
              </a:ext>
            </a:extLst>
          </p:cNvPr>
          <p:cNvSpPr/>
          <p:nvPr/>
        </p:nvSpPr>
        <p:spPr>
          <a:xfrm>
            <a:off x="5859130" y="583270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2E54C863-598D-06C3-8C50-8AF557FB00DA}"/>
              </a:ext>
            </a:extLst>
          </p:cNvPr>
          <p:cNvSpPr txBox="1"/>
          <p:nvPr/>
        </p:nvSpPr>
        <p:spPr>
          <a:xfrm>
            <a:off x="8751466" y="5704618"/>
            <a:ext cx="2937365" cy="523220"/>
          </a:xfrm>
          <a:prstGeom prst="rect">
            <a:avLst/>
          </a:prstGeom>
          <a:noFill/>
        </p:spPr>
        <p:txBody>
          <a:bodyPr wrap="square" rtlCol="0">
            <a:spAutoFit/>
          </a:bodyPr>
          <a:lstStyle/>
          <a:p>
            <a:r>
              <a:rPr lang="es-ES">
                <a:solidFill>
                  <a:schemeClr val="bg1"/>
                </a:solidFill>
              </a:rPr>
              <a:t>INPUT LAYER (la definiremos con </a:t>
            </a:r>
            <a:r>
              <a:rPr lang="es-ES" b="1">
                <a:solidFill>
                  <a:srgbClr val="FFFF00"/>
                </a:solidFill>
              </a:rPr>
              <a:t>tantas neuronas como </a:t>
            </a:r>
            <a:r>
              <a:rPr lang="es-ES" b="1" err="1">
                <a:solidFill>
                  <a:srgbClr val="FFFF00"/>
                </a:solidFill>
              </a:rPr>
              <a:t>features</a:t>
            </a:r>
            <a:r>
              <a:rPr lang="es-ES" b="1">
                <a:solidFill>
                  <a:schemeClr val="bg1"/>
                </a:solidFill>
              </a:rPr>
              <a:t>)</a:t>
            </a:r>
          </a:p>
        </p:txBody>
      </p:sp>
      <p:sp>
        <p:nvSpPr>
          <p:cNvPr id="27" name="CuadroTexto 26">
            <a:extLst>
              <a:ext uri="{FF2B5EF4-FFF2-40B4-BE49-F238E27FC236}">
                <a16:creationId xmlns:a16="http://schemas.microsoft.com/office/drawing/2014/main" id="{6602DE02-DB65-C1E8-CDDB-99680A99A06B}"/>
              </a:ext>
            </a:extLst>
          </p:cNvPr>
          <p:cNvSpPr txBox="1"/>
          <p:nvPr/>
        </p:nvSpPr>
        <p:spPr>
          <a:xfrm>
            <a:off x="325906" y="1182231"/>
            <a:ext cx="4165896" cy="2246769"/>
          </a:xfrm>
          <a:prstGeom prst="rect">
            <a:avLst/>
          </a:prstGeom>
          <a:noFill/>
        </p:spPr>
        <p:txBody>
          <a:bodyPr wrap="square" rtlCol="0">
            <a:spAutoFit/>
          </a:bodyPr>
          <a:lstStyle/>
          <a:p>
            <a:r>
              <a:rPr lang="es-ES" sz="2000" i="1">
                <a:solidFill>
                  <a:schemeClr val="bg1"/>
                </a:solidFill>
              </a:rPr>
              <a:t>Igual que usamos </a:t>
            </a:r>
            <a:r>
              <a:rPr lang="es-ES" sz="2000" i="1" err="1">
                <a:solidFill>
                  <a:schemeClr val="bg1"/>
                </a:solidFill>
              </a:rPr>
              <a:t>sklearn</a:t>
            </a:r>
            <a:r>
              <a:rPr lang="es-ES" sz="2000" i="1">
                <a:solidFill>
                  <a:schemeClr val="bg1"/>
                </a:solidFill>
              </a:rPr>
              <a:t> para definir nuestros modelos importados, </a:t>
            </a:r>
            <a:r>
              <a:rPr lang="es-ES" sz="2000" i="1" err="1">
                <a:solidFill>
                  <a:schemeClr val="bg1"/>
                </a:solidFill>
              </a:rPr>
              <a:t>Keras</a:t>
            </a:r>
            <a:r>
              <a:rPr lang="es-ES" sz="2000" i="1">
                <a:solidFill>
                  <a:schemeClr val="bg1"/>
                </a:solidFill>
              </a:rPr>
              <a:t> o el </a:t>
            </a:r>
            <a:r>
              <a:rPr lang="es-ES" sz="2000" i="1" err="1">
                <a:solidFill>
                  <a:schemeClr val="bg1"/>
                </a:solidFill>
              </a:rPr>
              <a:t>framework</a:t>
            </a:r>
            <a:r>
              <a:rPr lang="es-ES" sz="2000" i="1">
                <a:solidFill>
                  <a:schemeClr val="bg1"/>
                </a:solidFill>
              </a:rPr>
              <a:t> que usemos nos va permitir importar objetos que son distintos tipos de capas y configurarlas y unirlas</a:t>
            </a:r>
          </a:p>
        </p:txBody>
      </p:sp>
      <p:sp>
        <p:nvSpPr>
          <p:cNvPr id="28" name="CuadroTexto 27">
            <a:extLst>
              <a:ext uri="{FF2B5EF4-FFF2-40B4-BE49-F238E27FC236}">
                <a16:creationId xmlns:a16="http://schemas.microsoft.com/office/drawing/2014/main" id="{AD654477-018B-27ED-A713-FCE3BBB03C2E}"/>
              </a:ext>
            </a:extLst>
          </p:cNvPr>
          <p:cNvSpPr txBox="1"/>
          <p:nvPr/>
        </p:nvSpPr>
        <p:spPr>
          <a:xfrm>
            <a:off x="8751466" y="2355154"/>
            <a:ext cx="3262471" cy="3046988"/>
          </a:xfrm>
          <a:prstGeom prst="rect">
            <a:avLst/>
          </a:prstGeom>
          <a:noFill/>
        </p:spPr>
        <p:txBody>
          <a:bodyPr wrap="square" rtlCol="0">
            <a:spAutoFit/>
          </a:bodyPr>
          <a:lstStyle/>
          <a:p>
            <a:r>
              <a:rPr lang="es-ES">
                <a:solidFill>
                  <a:schemeClr val="bg1"/>
                </a:solidFill>
              </a:rPr>
              <a:t>Para cada capa intermedia (HIDDEN LAYER):</a:t>
            </a:r>
          </a:p>
          <a:p>
            <a:r>
              <a:rPr lang="es-ES" b="1">
                <a:solidFill>
                  <a:srgbClr val="FFFF00"/>
                </a:solidFill>
              </a:rPr>
              <a:t>Numero de neuronas, función de activación, función de inicialización</a:t>
            </a:r>
          </a:p>
          <a:p>
            <a:endParaRPr lang="es-ES">
              <a:solidFill>
                <a:schemeClr val="bg1"/>
              </a:solidFill>
            </a:endParaRPr>
          </a:p>
          <a:p>
            <a:r>
              <a:rPr lang="es-ES" sz="1600" b="1">
                <a:solidFill>
                  <a:schemeClr val="bg1"/>
                </a:solidFill>
              </a:rPr>
              <a:t>Son capas densas: Todas la neuronas están conectadas con las neuronas de la capa anterior y la posterior</a:t>
            </a:r>
          </a:p>
          <a:p>
            <a:endParaRPr lang="es-ES" sz="1600" b="1">
              <a:solidFill>
                <a:schemeClr val="bg1"/>
              </a:solidFill>
            </a:endParaRPr>
          </a:p>
          <a:p>
            <a:r>
              <a:rPr lang="es-ES">
                <a:solidFill>
                  <a:schemeClr val="bg1"/>
                </a:solidFill>
              </a:rPr>
              <a:t>¿Cuántas neuronas? Estructura prisma (todas igual número) o pirámide  (de más a menos)</a:t>
            </a:r>
          </a:p>
        </p:txBody>
      </p:sp>
      <p:sp>
        <p:nvSpPr>
          <p:cNvPr id="29" name="Rectángulo redondeado 28">
            <a:extLst>
              <a:ext uri="{FF2B5EF4-FFF2-40B4-BE49-F238E27FC236}">
                <a16:creationId xmlns:a16="http://schemas.microsoft.com/office/drawing/2014/main" id="{9916D9A0-62A3-B44E-0B04-8D176AEA505F}"/>
              </a:ext>
            </a:extLst>
          </p:cNvPr>
          <p:cNvSpPr/>
          <p:nvPr/>
        </p:nvSpPr>
        <p:spPr>
          <a:xfrm>
            <a:off x="5020362" y="2394520"/>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0B4DABCE-C485-6D0E-BB66-1B9945CCEC9B}"/>
              </a:ext>
            </a:extLst>
          </p:cNvPr>
          <p:cNvSpPr txBox="1"/>
          <p:nvPr/>
        </p:nvSpPr>
        <p:spPr>
          <a:xfrm>
            <a:off x="1091663" y="3429000"/>
            <a:ext cx="3262471" cy="1785104"/>
          </a:xfrm>
          <a:prstGeom prst="rect">
            <a:avLst/>
          </a:prstGeom>
          <a:noFill/>
        </p:spPr>
        <p:txBody>
          <a:bodyPr wrap="square" rtlCol="0">
            <a:spAutoFit/>
          </a:bodyPr>
          <a:lstStyle/>
          <a:p>
            <a:endParaRPr lang="es-ES">
              <a:solidFill>
                <a:schemeClr val="bg1"/>
              </a:solidFill>
            </a:endParaRPr>
          </a:p>
          <a:p>
            <a:r>
              <a:rPr lang="es-ES" sz="1600">
                <a:solidFill>
                  <a:schemeClr val="bg1"/>
                </a:solidFill>
              </a:rPr>
              <a:t>Capas Densas: Tengo que decirle </a:t>
            </a:r>
            <a:r>
              <a:rPr lang="es-ES" sz="1600" b="1">
                <a:solidFill>
                  <a:srgbClr val="FFFF00"/>
                </a:solidFill>
              </a:rPr>
              <a:t>cuantas y “conectarlas” secuencialmente </a:t>
            </a:r>
            <a:r>
              <a:rPr lang="es-ES" sz="1600">
                <a:solidFill>
                  <a:schemeClr val="bg1"/>
                </a:solidFill>
              </a:rPr>
              <a:t>(decir cual va antes y cual después), el </a:t>
            </a:r>
            <a:r>
              <a:rPr lang="es-ES" sz="1600" err="1">
                <a:solidFill>
                  <a:schemeClr val="bg1"/>
                </a:solidFill>
              </a:rPr>
              <a:t>framework</a:t>
            </a:r>
            <a:r>
              <a:rPr lang="es-ES" sz="1600">
                <a:solidFill>
                  <a:schemeClr val="bg1"/>
                </a:solidFill>
              </a:rPr>
              <a:t> al ser densas hace las conexiones</a:t>
            </a:r>
          </a:p>
        </p:txBody>
      </p:sp>
      <p:sp>
        <p:nvSpPr>
          <p:cNvPr id="33" name="Elipse 32">
            <a:extLst>
              <a:ext uri="{FF2B5EF4-FFF2-40B4-BE49-F238E27FC236}">
                <a16:creationId xmlns:a16="http://schemas.microsoft.com/office/drawing/2014/main" id="{BE58E648-FA3A-8BC5-3A76-C61E4DE9B194}"/>
              </a:ext>
            </a:extLst>
          </p:cNvPr>
          <p:cNvSpPr/>
          <p:nvPr/>
        </p:nvSpPr>
        <p:spPr>
          <a:xfrm>
            <a:off x="5673279" y="4947934"/>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a:extLst>
              <a:ext uri="{FF2B5EF4-FFF2-40B4-BE49-F238E27FC236}">
                <a16:creationId xmlns:a16="http://schemas.microsoft.com/office/drawing/2014/main" id="{B36EE9DC-6436-922D-0919-418E5E98A313}"/>
              </a:ext>
            </a:extLst>
          </p:cNvPr>
          <p:cNvSpPr/>
          <p:nvPr/>
        </p:nvSpPr>
        <p:spPr>
          <a:xfrm>
            <a:off x="6974283" y="4959100"/>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a:extLst>
              <a:ext uri="{FF2B5EF4-FFF2-40B4-BE49-F238E27FC236}">
                <a16:creationId xmlns:a16="http://schemas.microsoft.com/office/drawing/2014/main" id="{8756C57E-3213-13F7-DE7F-2A8E6DBA448A}"/>
              </a:ext>
            </a:extLst>
          </p:cNvPr>
          <p:cNvSpPr/>
          <p:nvPr/>
        </p:nvSpPr>
        <p:spPr>
          <a:xfrm>
            <a:off x="6320058" y="4959100"/>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Abrir corchete 36">
            <a:extLst>
              <a:ext uri="{FF2B5EF4-FFF2-40B4-BE49-F238E27FC236}">
                <a16:creationId xmlns:a16="http://schemas.microsoft.com/office/drawing/2014/main" id="{97E2646E-4CF0-91AF-CDA7-2B5D9A757423}"/>
              </a:ext>
            </a:extLst>
          </p:cNvPr>
          <p:cNvSpPr/>
          <p:nvPr/>
        </p:nvSpPr>
        <p:spPr>
          <a:xfrm>
            <a:off x="4599620" y="2493818"/>
            <a:ext cx="205106" cy="2993053"/>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8" name="CuadroTexto 37">
            <a:extLst>
              <a:ext uri="{FF2B5EF4-FFF2-40B4-BE49-F238E27FC236}">
                <a16:creationId xmlns:a16="http://schemas.microsoft.com/office/drawing/2014/main" id="{D7113521-A22E-0502-97DB-5A5C0026A7AD}"/>
              </a:ext>
            </a:extLst>
          </p:cNvPr>
          <p:cNvSpPr txBox="1"/>
          <p:nvPr/>
        </p:nvSpPr>
        <p:spPr>
          <a:xfrm>
            <a:off x="8751465" y="1568132"/>
            <a:ext cx="2937365" cy="523220"/>
          </a:xfrm>
          <a:prstGeom prst="rect">
            <a:avLst/>
          </a:prstGeom>
          <a:noFill/>
        </p:spPr>
        <p:txBody>
          <a:bodyPr wrap="square" rtlCol="0">
            <a:spAutoFit/>
          </a:bodyPr>
          <a:lstStyle/>
          <a:p>
            <a:r>
              <a:rPr lang="es-ES">
                <a:solidFill>
                  <a:schemeClr val="bg1"/>
                </a:solidFill>
              </a:rPr>
              <a:t>OUTPUT LAYER (</a:t>
            </a:r>
            <a:r>
              <a:rPr lang="es-ES" b="1">
                <a:solidFill>
                  <a:srgbClr val="FFFF00"/>
                </a:solidFill>
              </a:rPr>
              <a:t>una única neurona</a:t>
            </a:r>
            <a:r>
              <a:rPr lang="es-ES">
                <a:solidFill>
                  <a:schemeClr val="bg1"/>
                </a:solidFill>
              </a:rPr>
              <a:t> sin función de activación</a:t>
            </a:r>
            <a:endParaRPr lang="es-ES" b="1">
              <a:solidFill>
                <a:schemeClr val="bg1"/>
              </a:solidFill>
            </a:endParaRPr>
          </a:p>
        </p:txBody>
      </p:sp>
      <p:sp>
        <p:nvSpPr>
          <p:cNvPr id="39" name="Elipse 38">
            <a:extLst>
              <a:ext uri="{FF2B5EF4-FFF2-40B4-BE49-F238E27FC236}">
                <a16:creationId xmlns:a16="http://schemas.microsoft.com/office/drawing/2014/main" id="{D5C6490D-9F3D-467F-66E7-D3FA83049839}"/>
              </a:ext>
            </a:extLst>
          </p:cNvPr>
          <p:cNvSpPr/>
          <p:nvPr/>
        </p:nvSpPr>
        <p:spPr>
          <a:xfrm>
            <a:off x="6463418" y="3130772"/>
            <a:ext cx="236529" cy="204021"/>
          </a:xfrm>
          <a:prstGeom prst="ellipse">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D5F66A3E-57E0-F9B1-3EFC-BA444E097EC5}"/>
              </a:ext>
            </a:extLst>
          </p:cNvPr>
          <p:cNvSpPr/>
          <p:nvPr/>
        </p:nvSpPr>
        <p:spPr>
          <a:xfrm>
            <a:off x="6463418" y="3414279"/>
            <a:ext cx="236529" cy="204021"/>
          </a:xfrm>
          <a:prstGeom prst="ellipse">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a:extLst>
              <a:ext uri="{FF2B5EF4-FFF2-40B4-BE49-F238E27FC236}">
                <a16:creationId xmlns:a16="http://schemas.microsoft.com/office/drawing/2014/main" id="{2167191A-A7EF-FAFE-923E-9A1928B2CC32}"/>
              </a:ext>
            </a:extLst>
          </p:cNvPr>
          <p:cNvSpPr/>
          <p:nvPr/>
        </p:nvSpPr>
        <p:spPr>
          <a:xfrm>
            <a:off x="6463418" y="3697787"/>
            <a:ext cx="236529" cy="204021"/>
          </a:xfrm>
          <a:prstGeom prst="ellipse">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a:extLst>
              <a:ext uri="{FF2B5EF4-FFF2-40B4-BE49-F238E27FC236}">
                <a16:creationId xmlns:a16="http://schemas.microsoft.com/office/drawing/2014/main" id="{B80FBBA1-E2A1-4F9B-6FB5-086C15A517F8}"/>
              </a:ext>
            </a:extLst>
          </p:cNvPr>
          <p:cNvSpPr/>
          <p:nvPr/>
        </p:nvSpPr>
        <p:spPr>
          <a:xfrm>
            <a:off x="6351218" y="1693774"/>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4" name="Conector recto de flecha 43">
            <a:extLst>
              <a:ext uri="{FF2B5EF4-FFF2-40B4-BE49-F238E27FC236}">
                <a16:creationId xmlns:a16="http://schemas.microsoft.com/office/drawing/2014/main" id="{2E9B3344-06AF-266D-FAEA-CBB2F3A16A3C}"/>
              </a:ext>
            </a:extLst>
          </p:cNvPr>
          <p:cNvCxnSpPr>
            <a:stCxn id="42" idx="0"/>
          </p:cNvCxnSpPr>
          <p:nvPr/>
        </p:nvCxnSpPr>
        <p:spPr>
          <a:xfrm flipV="1">
            <a:off x="6581682" y="1182231"/>
            <a:ext cx="0" cy="511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3B6F0817-2162-CEDB-A550-0EC662C304C1}"/>
              </a:ext>
            </a:extLst>
          </p:cNvPr>
          <p:cNvCxnSpPr>
            <a:cxnSpLocks/>
            <a:endCxn id="33" idx="3"/>
          </p:cNvCxnSpPr>
          <p:nvPr/>
        </p:nvCxnSpPr>
        <p:spPr>
          <a:xfrm flipV="1">
            <a:off x="5442815" y="5287288"/>
            <a:ext cx="297965" cy="5809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9720DB8B-68C8-5579-ED00-5AB902CB1DB9}"/>
              </a:ext>
            </a:extLst>
          </p:cNvPr>
          <p:cNvCxnSpPr>
            <a:cxnSpLocks/>
            <a:stCxn id="5" idx="0"/>
            <a:endCxn id="36" idx="4"/>
          </p:cNvCxnSpPr>
          <p:nvPr/>
        </p:nvCxnSpPr>
        <p:spPr>
          <a:xfrm flipV="1">
            <a:off x="5442815" y="5356678"/>
            <a:ext cx="1107707" cy="464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4E79DA6A-6236-9F64-CFE8-FF8E4CD9EB19}"/>
              </a:ext>
            </a:extLst>
          </p:cNvPr>
          <p:cNvCxnSpPr>
            <a:cxnSpLocks/>
            <a:stCxn id="5" idx="0"/>
            <a:endCxn id="35" idx="4"/>
          </p:cNvCxnSpPr>
          <p:nvPr/>
        </p:nvCxnSpPr>
        <p:spPr>
          <a:xfrm flipV="1">
            <a:off x="5442815" y="5356678"/>
            <a:ext cx="1761932" cy="464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C8DE1137-49A4-6A8D-108A-1DABCBB8F390}"/>
              </a:ext>
            </a:extLst>
          </p:cNvPr>
          <p:cNvCxnSpPr>
            <a:cxnSpLocks/>
            <a:stCxn id="24" idx="0"/>
            <a:endCxn id="33" idx="4"/>
          </p:cNvCxnSpPr>
          <p:nvPr/>
        </p:nvCxnSpPr>
        <p:spPr>
          <a:xfrm flipH="1" flipV="1">
            <a:off x="5903743" y="5345512"/>
            <a:ext cx="185851" cy="4871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0023AAC4-169C-63E0-B677-B2622FC31D2B}"/>
              </a:ext>
            </a:extLst>
          </p:cNvPr>
          <p:cNvCxnSpPr>
            <a:cxnSpLocks/>
            <a:stCxn id="24" idx="0"/>
            <a:endCxn id="36" idx="4"/>
          </p:cNvCxnSpPr>
          <p:nvPr/>
        </p:nvCxnSpPr>
        <p:spPr>
          <a:xfrm flipV="1">
            <a:off x="6089594" y="5356678"/>
            <a:ext cx="460928" cy="4760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D5A228A8-0540-3017-9831-2F87FE702CF3}"/>
              </a:ext>
            </a:extLst>
          </p:cNvPr>
          <p:cNvCxnSpPr>
            <a:cxnSpLocks/>
            <a:endCxn id="35" idx="4"/>
          </p:cNvCxnSpPr>
          <p:nvPr/>
        </p:nvCxnSpPr>
        <p:spPr>
          <a:xfrm flipV="1">
            <a:off x="6157095" y="5356678"/>
            <a:ext cx="1047652" cy="43680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5B744389-6800-9B12-F392-0384184D317B}"/>
              </a:ext>
            </a:extLst>
          </p:cNvPr>
          <p:cNvCxnSpPr>
            <a:cxnSpLocks/>
            <a:stCxn id="23" idx="0"/>
          </p:cNvCxnSpPr>
          <p:nvPr/>
        </p:nvCxnSpPr>
        <p:spPr>
          <a:xfrm flipH="1" flipV="1">
            <a:off x="6534385" y="5356678"/>
            <a:ext cx="209434" cy="47602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E5C9225A-731C-B41F-2458-688D7E81F129}"/>
              </a:ext>
            </a:extLst>
          </p:cNvPr>
          <p:cNvCxnSpPr>
            <a:cxnSpLocks/>
          </p:cNvCxnSpPr>
          <p:nvPr/>
        </p:nvCxnSpPr>
        <p:spPr>
          <a:xfrm flipV="1">
            <a:off x="6764849" y="5393593"/>
            <a:ext cx="419450" cy="41105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B9C88A0B-E026-AB8E-D1FF-683EE49B9A12}"/>
              </a:ext>
            </a:extLst>
          </p:cNvPr>
          <p:cNvCxnSpPr>
            <a:cxnSpLocks/>
          </p:cNvCxnSpPr>
          <p:nvPr/>
        </p:nvCxnSpPr>
        <p:spPr>
          <a:xfrm flipH="1" flipV="1">
            <a:off x="5971244" y="5375571"/>
            <a:ext cx="809742" cy="429074"/>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Elipse 76">
            <a:extLst>
              <a:ext uri="{FF2B5EF4-FFF2-40B4-BE49-F238E27FC236}">
                <a16:creationId xmlns:a16="http://schemas.microsoft.com/office/drawing/2014/main" id="{C9C5F542-7219-ED94-CD0E-9E9EA83CC4A3}"/>
              </a:ext>
            </a:extLst>
          </p:cNvPr>
          <p:cNvSpPr/>
          <p:nvPr/>
        </p:nvSpPr>
        <p:spPr>
          <a:xfrm>
            <a:off x="5685627" y="2475458"/>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Elipse 77">
            <a:extLst>
              <a:ext uri="{FF2B5EF4-FFF2-40B4-BE49-F238E27FC236}">
                <a16:creationId xmlns:a16="http://schemas.microsoft.com/office/drawing/2014/main" id="{991A815E-45EA-27FB-D5BE-75C73D5C4CCD}"/>
              </a:ext>
            </a:extLst>
          </p:cNvPr>
          <p:cNvSpPr/>
          <p:nvPr/>
        </p:nvSpPr>
        <p:spPr>
          <a:xfrm>
            <a:off x="6986631" y="2486624"/>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Elipse 78">
            <a:extLst>
              <a:ext uri="{FF2B5EF4-FFF2-40B4-BE49-F238E27FC236}">
                <a16:creationId xmlns:a16="http://schemas.microsoft.com/office/drawing/2014/main" id="{EBB395A9-D90E-01D6-9170-44CC87871FEF}"/>
              </a:ext>
            </a:extLst>
          </p:cNvPr>
          <p:cNvSpPr/>
          <p:nvPr/>
        </p:nvSpPr>
        <p:spPr>
          <a:xfrm>
            <a:off x="6332406" y="2486624"/>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0" name="Conector recto de flecha 79">
            <a:extLst>
              <a:ext uri="{FF2B5EF4-FFF2-40B4-BE49-F238E27FC236}">
                <a16:creationId xmlns:a16="http://schemas.microsoft.com/office/drawing/2014/main" id="{3E6A3D59-2BBD-844A-C4B9-5191BA8561FF}"/>
              </a:ext>
            </a:extLst>
          </p:cNvPr>
          <p:cNvCxnSpPr>
            <a:cxnSpLocks/>
            <a:stCxn id="77" idx="0"/>
            <a:endCxn id="42" idx="4"/>
          </p:cNvCxnSpPr>
          <p:nvPr/>
        </p:nvCxnSpPr>
        <p:spPr>
          <a:xfrm flipV="1">
            <a:off x="5916091" y="2091352"/>
            <a:ext cx="665591" cy="384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3B727E09-0A30-9ABF-1463-03C1AC81B37D}"/>
              </a:ext>
            </a:extLst>
          </p:cNvPr>
          <p:cNvCxnSpPr>
            <a:cxnSpLocks/>
            <a:stCxn id="79" idx="0"/>
            <a:endCxn id="42" idx="4"/>
          </p:cNvCxnSpPr>
          <p:nvPr/>
        </p:nvCxnSpPr>
        <p:spPr>
          <a:xfrm flipV="1">
            <a:off x="6562870" y="2091352"/>
            <a:ext cx="18812" cy="3952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494DBDFD-8AE0-AB33-6AB5-D7DDB6262378}"/>
              </a:ext>
            </a:extLst>
          </p:cNvPr>
          <p:cNvCxnSpPr>
            <a:cxnSpLocks/>
            <a:stCxn id="78" idx="0"/>
            <a:endCxn id="42" idx="4"/>
          </p:cNvCxnSpPr>
          <p:nvPr/>
        </p:nvCxnSpPr>
        <p:spPr>
          <a:xfrm flipH="1" flipV="1">
            <a:off x="6581682" y="2091352"/>
            <a:ext cx="635413" cy="3952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F431301B-64B9-60D3-DF23-B0F2F7087A86}"/>
              </a:ext>
            </a:extLst>
          </p:cNvPr>
          <p:cNvCxnSpPr>
            <a:stCxn id="21" idx="0"/>
          </p:cNvCxnSpPr>
          <p:nvPr/>
        </p:nvCxnSpPr>
        <p:spPr>
          <a:xfrm flipH="1" flipV="1">
            <a:off x="5893180" y="5356678"/>
            <a:ext cx="1880282" cy="46485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F0F485B0-284B-09A0-C569-C5D57C2AFCE5}"/>
              </a:ext>
            </a:extLst>
          </p:cNvPr>
          <p:cNvCxnSpPr>
            <a:cxnSpLocks/>
            <a:stCxn id="21" idx="0"/>
            <a:endCxn id="36" idx="4"/>
          </p:cNvCxnSpPr>
          <p:nvPr/>
        </p:nvCxnSpPr>
        <p:spPr>
          <a:xfrm flipH="1" flipV="1">
            <a:off x="6550522" y="5356678"/>
            <a:ext cx="1222940" cy="46485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9DE26D13-F626-31A2-2B39-B9825A4E91E1}"/>
              </a:ext>
            </a:extLst>
          </p:cNvPr>
          <p:cNvCxnSpPr>
            <a:cxnSpLocks/>
            <a:endCxn id="35" idx="4"/>
          </p:cNvCxnSpPr>
          <p:nvPr/>
        </p:nvCxnSpPr>
        <p:spPr>
          <a:xfrm flipH="1" flipV="1">
            <a:off x="7204747" y="5356678"/>
            <a:ext cx="646779" cy="464857"/>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215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240426" y="123027"/>
            <a:ext cx="11711148"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MLP clasificación</a:t>
            </a:r>
            <a:endParaRPr lang="es-ES"/>
          </a:p>
        </p:txBody>
      </p:sp>
      <p:sp>
        <p:nvSpPr>
          <p:cNvPr id="26" name="CuadroTexto 25">
            <a:extLst>
              <a:ext uri="{FF2B5EF4-FFF2-40B4-BE49-F238E27FC236}">
                <a16:creationId xmlns:a16="http://schemas.microsoft.com/office/drawing/2014/main" id="{2E54C863-598D-06C3-8C50-8AF557FB00DA}"/>
              </a:ext>
            </a:extLst>
          </p:cNvPr>
          <p:cNvSpPr txBox="1"/>
          <p:nvPr/>
        </p:nvSpPr>
        <p:spPr>
          <a:xfrm>
            <a:off x="8751466" y="5704618"/>
            <a:ext cx="2937365" cy="523220"/>
          </a:xfrm>
          <a:prstGeom prst="rect">
            <a:avLst/>
          </a:prstGeom>
          <a:noFill/>
        </p:spPr>
        <p:txBody>
          <a:bodyPr wrap="square" rtlCol="0">
            <a:spAutoFit/>
          </a:bodyPr>
          <a:lstStyle/>
          <a:p>
            <a:r>
              <a:rPr lang="es-ES">
                <a:solidFill>
                  <a:schemeClr val="bg1"/>
                </a:solidFill>
              </a:rPr>
              <a:t>INPUT LAYER (la definiremos con </a:t>
            </a:r>
            <a:r>
              <a:rPr lang="es-ES" b="1">
                <a:solidFill>
                  <a:srgbClr val="FFFF00"/>
                </a:solidFill>
              </a:rPr>
              <a:t>tantas neuronas como </a:t>
            </a:r>
            <a:r>
              <a:rPr lang="es-ES" b="1" err="1">
                <a:solidFill>
                  <a:srgbClr val="FFFF00"/>
                </a:solidFill>
              </a:rPr>
              <a:t>features</a:t>
            </a:r>
            <a:r>
              <a:rPr lang="es-ES" b="1">
                <a:solidFill>
                  <a:schemeClr val="bg1"/>
                </a:solidFill>
              </a:rPr>
              <a:t>)</a:t>
            </a:r>
          </a:p>
        </p:txBody>
      </p:sp>
      <p:sp>
        <p:nvSpPr>
          <p:cNvPr id="27" name="CuadroTexto 26">
            <a:extLst>
              <a:ext uri="{FF2B5EF4-FFF2-40B4-BE49-F238E27FC236}">
                <a16:creationId xmlns:a16="http://schemas.microsoft.com/office/drawing/2014/main" id="{6602DE02-DB65-C1E8-CDDB-99680A99A06B}"/>
              </a:ext>
            </a:extLst>
          </p:cNvPr>
          <p:cNvSpPr txBox="1"/>
          <p:nvPr/>
        </p:nvSpPr>
        <p:spPr>
          <a:xfrm>
            <a:off x="325906" y="1182231"/>
            <a:ext cx="4165896" cy="2246769"/>
          </a:xfrm>
          <a:prstGeom prst="rect">
            <a:avLst/>
          </a:prstGeom>
          <a:noFill/>
        </p:spPr>
        <p:txBody>
          <a:bodyPr wrap="square" rtlCol="0">
            <a:spAutoFit/>
          </a:bodyPr>
          <a:lstStyle/>
          <a:p>
            <a:r>
              <a:rPr lang="es-ES" sz="2000" i="1">
                <a:solidFill>
                  <a:schemeClr val="bg1"/>
                </a:solidFill>
              </a:rPr>
              <a:t>Igual que usamos </a:t>
            </a:r>
            <a:r>
              <a:rPr lang="es-ES" sz="2000" i="1" err="1">
                <a:solidFill>
                  <a:schemeClr val="bg1"/>
                </a:solidFill>
              </a:rPr>
              <a:t>sklearn</a:t>
            </a:r>
            <a:r>
              <a:rPr lang="es-ES" sz="2000" i="1">
                <a:solidFill>
                  <a:schemeClr val="bg1"/>
                </a:solidFill>
              </a:rPr>
              <a:t> para definir nuestros modelos importados, </a:t>
            </a:r>
            <a:r>
              <a:rPr lang="es-ES" sz="2000" i="1" err="1">
                <a:solidFill>
                  <a:schemeClr val="bg1"/>
                </a:solidFill>
              </a:rPr>
              <a:t>Keras</a:t>
            </a:r>
            <a:r>
              <a:rPr lang="es-ES" sz="2000" i="1">
                <a:solidFill>
                  <a:schemeClr val="bg1"/>
                </a:solidFill>
              </a:rPr>
              <a:t> o el </a:t>
            </a:r>
            <a:r>
              <a:rPr lang="es-ES" sz="2000" i="1" err="1">
                <a:solidFill>
                  <a:schemeClr val="bg1"/>
                </a:solidFill>
              </a:rPr>
              <a:t>framework</a:t>
            </a:r>
            <a:r>
              <a:rPr lang="es-ES" sz="2000" i="1">
                <a:solidFill>
                  <a:schemeClr val="bg1"/>
                </a:solidFill>
              </a:rPr>
              <a:t> que usemos nos va permitir importar objetos que son distintos tipos de capas y configurarlas y unirlas</a:t>
            </a:r>
          </a:p>
        </p:txBody>
      </p:sp>
      <p:sp>
        <p:nvSpPr>
          <p:cNvPr id="28" name="CuadroTexto 27">
            <a:extLst>
              <a:ext uri="{FF2B5EF4-FFF2-40B4-BE49-F238E27FC236}">
                <a16:creationId xmlns:a16="http://schemas.microsoft.com/office/drawing/2014/main" id="{AD654477-018B-27ED-A713-FCE3BBB03C2E}"/>
              </a:ext>
            </a:extLst>
          </p:cNvPr>
          <p:cNvSpPr txBox="1"/>
          <p:nvPr/>
        </p:nvSpPr>
        <p:spPr>
          <a:xfrm>
            <a:off x="8751466" y="2355154"/>
            <a:ext cx="3262471" cy="3046988"/>
          </a:xfrm>
          <a:prstGeom prst="rect">
            <a:avLst/>
          </a:prstGeom>
          <a:noFill/>
        </p:spPr>
        <p:txBody>
          <a:bodyPr wrap="square" rtlCol="0">
            <a:spAutoFit/>
          </a:bodyPr>
          <a:lstStyle/>
          <a:p>
            <a:r>
              <a:rPr lang="es-ES">
                <a:solidFill>
                  <a:schemeClr val="bg1"/>
                </a:solidFill>
              </a:rPr>
              <a:t>Para cada capa intermedia (HIDDEN LAYER):</a:t>
            </a:r>
          </a:p>
          <a:p>
            <a:r>
              <a:rPr lang="es-ES" b="1">
                <a:solidFill>
                  <a:srgbClr val="FFFF00"/>
                </a:solidFill>
              </a:rPr>
              <a:t>Numero de neuronas, función de activación, función de inicialización</a:t>
            </a:r>
          </a:p>
          <a:p>
            <a:endParaRPr lang="es-ES">
              <a:solidFill>
                <a:schemeClr val="bg1"/>
              </a:solidFill>
            </a:endParaRPr>
          </a:p>
          <a:p>
            <a:r>
              <a:rPr lang="es-ES" sz="1600" b="1">
                <a:solidFill>
                  <a:schemeClr val="bg1"/>
                </a:solidFill>
              </a:rPr>
              <a:t>Son capas densas: Todas la neuronas están conectadas con las neuronas de la capa anterior y la posterior</a:t>
            </a:r>
          </a:p>
          <a:p>
            <a:endParaRPr lang="es-ES" sz="1600" b="1">
              <a:solidFill>
                <a:schemeClr val="bg1"/>
              </a:solidFill>
            </a:endParaRPr>
          </a:p>
          <a:p>
            <a:r>
              <a:rPr lang="es-ES">
                <a:solidFill>
                  <a:schemeClr val="bg1"/>
                </a:solidFill>
              </a:rPr>
              <a:t>¿Cuántas neuronas? Estructura prisma (todas igual número) o pirámide  (de más a menos)</a:t>
            </a:r>
          </a:p>
        </p:txBody>
      </p:sp>
      <p:sp>
        <p:nvSpPr>
          <p:cNvPr id="31" name="CuadroTexto 30">
            <a:extLst>
              <a:ext uri="{FF2B5EF4-FFF2-40B4-BE49-F238E27FC236}">
                <a16:creationId xmlns:a16="http://schemas.microsoft.com/office/drawing/2014/main" id="{0B4DABCE-C485-6D0E-BB66-1B9945CCEC9B}"/>
              </a:ext>
            </a:extLst>
          </p:cNvPr>
          <p:cNvSpPr txBox="1"/>
          <p:nvPr/>
        </p:nvSpPr>
        <p:spPr>
          <a:xfrm>
            <a:off x="1091663" y="3429000"/>
            <a:ext cx="3262471" cy="1785104"/>
          </a:xfrm>
          <a:prstGeom prst="rect">
            <a:avLst/>
          </a:prstGeom>
          <a:noFill/>
        </p:spPr>
        <p:txBody>
          <a:bodyPr wrap="square" rtlCol="0">
            <a:spAutoFit/>
          </a:bodyPr>
          <a:lstStyle/>
          <a:p>
            <a:endParaRPr lang="es-ES">
              <a:solidFill>
                <a:schemeClr val="bg1"/>
              </a:solidFill>
            </a:endParaRPr>
          </a:p>
          <a:p>
            <a:r>
              <a:rPr lang="es-ES" sz="1600">
                <a:solidFill>
                  <a:schemeClr val="bg1"/>
                </a:solidFill>
              </a:rPr>
              <a:t>Capas Densas: Tengo que decirle </a:t>
            </a:r>
            <a:r>
              <a:rPr lang="es-ES" sz="1600" b="1">
                <a:solidFill>
                  <a:srgbClr val="FFFF00"/>
                </a:solidFill>
              </a:rPr>
              <a:t>cuantas y “conectarlas” secuencialmente </a:t>
            </a:r>
            <a:r>
              <a:rPr lang="es-ES" sz="1600">
                <a:solidFill>
                  <a:schemeClr val="bg1"/>
                </a:solidFill>
              </a:rPr>
              <a:t>(decir cual va antes y cual después), el </a:t>
            </a:r>
            <a:r>
              <a:rPr lang="es-ES" sz="1600" err="1">
                <a:solidFill>
                  <a:schemeClr val="bg1"/>
                </a:solidFill>
              </a:rPr>
              <a:t>framework</a:t>
            </a:r>
            <a:r>
              <a:rPr lang="es-ES" sz="1600">
                <a:solidFill>
                  <a:schemeClr val="bg1"/>
                </a:solidFill>
              </a:rPr>
              <a:t> al ser densas hace las conexiones</a:t>
            </a:r>
          </a:p>
        </p:txBody>
      </p:sp>
      <p:sp>
        <p:nvSpPr>
          <p:cNvPr id="37" name="Abrir corchete 36">
            <a:extLst>
              <a:ext uri="{FF2B5EF4-FFF2-40B4-BE49-F238E27FC236}">
                <a16:creationId xmlns:a16="http://schemas.microsoft.com/office/drawing/2014/main" id="{97E2646E-4CF0-91AF-CDA7-2B5D9A757423}"/>
              </a:ext>
            </a:extLst>
          </p:cNvPr>
          <p:cNvSpPr/>
          <p:nvPr/>
        </p:nvSpPr>
        <p:spPr>
          <a:xfrm>
            <a:off x="4599620" y="2493818"/>
            <a:ext cx="205106" cy="2993053"/>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8" name="CuadroTexto 37">
            <a:extLst>
              <a:ext uri="{FF2B5EF4-FFF2-40B4-BE49-F238E27FC236}">
                <a16:creationId xmlns:a16="http://schemas.microsoft.com/office/drawing/2014/main" id="{D7113521-A22E-0502-97DB-5A5C0026A7AD}"/>
              </a:ext>
            </a:extLst>
          </p:cNvPr>
          <p:cNvSpPr txBox="1"/>
          <p:nvPr/>
        </p:nvSpPr>
        <p:spPr>
          <a:xfrm>
            <a:off x="8662433" y="1468322"/>
            <a:ext cx="3440535" cy="954107"/>
          </a:xfrm>
          <a:prstGeom prst="rect">
            <a:avLst/>
          </a:prstGeom>
          <a:noFill/>
        </p:spPr>
        <p:txBody>
          <a:bodyPr wrap="square" rtlCol="0">
            <a:spAutoFit/>
          </a:bodyPr>
          <a:lstStyle/>
          <a:p>
            <a:r>
              <a:rPr lang="es-ES">
                <a:solidFill>
                  <a:schemeClr val="bg1"/>
                </a:solidFill>
              </a:rPr>
              <a:t>OUTPUT LAYER (</a:t>
            </a:r>
            <a:r>
              <a:rPr lang="es-ES" b="1">
                <a:solidFill>
                  <a:srgbClr val="FFFF00"/>
                </a:solidFill>
              </a:rPr>
              <a:t>tantas neuronas como clases </a:t>
            </a:r>
            <a:r>
              <a:rPr lang="es-ES" b="1">
                <a:solidFill>
                  <a:schemeClr val="bg1"/>
                </a:solidFill>
              </a:rPr>
              <a:t>(con binaria con una es suficiente)</a:t>
            </a:r>
            <a:r>
              <a:rPr lang="es-ES" b="1">
                <a:solidFill>
                  <a:srgbClr val="FFFF00"/>
                </a:solidFill>
              </a:rPr>
              <a:t>, SOFTMAX como función de activación)</a:t>
            </a:r>
            <a:endParaRPr lang="es-ES" b="1">
              <a:solidFill>
                <a:schemeClr val="bg1"/>
              </a:solidFill>
            </a:endParaRPr>
          </a:p>
        </p:txBody>
      </p:sp>
      <p:sp>
        <p:nvSpPr>
          <p:cNvPr id="3" name="Rectángulo redondeado 2">
            <a:extLst>
              <a:ext uri="{FF2B5EF4-FFF2-40B4-BE49-F238E27FC236}">
                <a16:creationId xmlns:a16="http://schemas.microsoft.com/office/drawing/2014/main" id="{3D22A755-D5E8-07EF-39CE-F2298328AC53}"/>
              </a:ext>
            </a:extLst>
          </p:cNvPr>
          <p:cNvSpPr/>
          <p:nvPr/>
        </p:nvSpPr>
        <p:spPr>
          <a:xfrm>
            <a:off x="5026500" y="5701358"/>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AAF50F39-CEE2-412E-8E77-76E6A7E00179}"/>
              </a:ext>
            </a:extLst>
          </p:cNvPr>
          <p:cNvSpPr/>
          <p:nvPr/>
        </p:nvSpPr>
        <p:spPr>
          <a:xfrm>
            <a:off x="5212351" y="5821535"/>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redondeado 6">
            <a:extLst>
              <a:ext uri="{FF2B5EF4-FFF2-40B4-BE49-F238E27FC236}">
                <a16:creationId xmlns:a16="http://schemas.microsoft.com/office/drawing/2014/main" id="{7B79C39B-EC1C-3294-99DF-94E5782F245E}"/>
              </a:ext>
            </a:extLst>
          </p:cNvPr>
          <p:cNvSpPr/>
          <p:nvPr/>
        </p:nvSpPr>
        <p:spPr>
          <a:xfrm>
            <a:off x="5020362" y="1568132"/>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redondeado 7">
            <a:extLst>
              <a:ext uri="{FF2B5EF4-FFF2-40B4-BE49-F238E27FC236}">
                <a16:creationId xmlns:a16="http://schemas.microsoft.com/office/drawing/2014/main" id="{EC78BBC7-2BAC-5E71-E6C8-6F4145192B79}"/>
              </a:ext>
            </a:extLst>
          </p:cNvPr>
          <p:cNvSpPr/>
          <p:nvPr/>
        </p:nvSpPr>
        <p:spPr>
          <a:xfrm>
            <a:off x="4998024" y="4848939"/>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redondeado 8">
            <a:extLst>
              <a:ext uri="{FF2B5EF4-FFF2-40B4-BE49-F238E27FC236}">
                <a16:creationId xmlns:a16="http://schemas.microsoft.com/office/drawing/2014/main" id="{D18EAE4E-FF32-F05D-1F7D-1DCD66C5E034}"/>
              </a:ext>
            </a:extLst>
          </p:cNvPr>
          <p:cNvSpPr/>
          <p:nvPr/>
        </p:nvSpPr>
        <p:spPr>
          <a:xfrm>
            <a:off x="4998023" y="3987653"/>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2A730644-2B2E-488A-DC5B-A191F620F15A}"/>
              </a:ext>
            </a:extLst>
          </p:cNvPr>
          <p:cNvSpPr/>
          <p:nvPr/>
        </p:nvSpPr>
        <p:spPr>
          <a:xfrm>
            <a:off x="7621062" y="5821535"/>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138B523C-5283-5D29-7920-74BB4A886E5C}"/>
              </a:ext>
            </a:extLst>
          </p:cNvPr>
          <p:cNvSpPr/>
          <p:nvPr/>
        </p:nvSpPr>
        <p:spPr>
          <a:xfrm>
            <a:off x="6513355" y="583270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5E762C5B-DBC8-E149-E00E-C0028EE41E06}"/>
              </a:ext>
            </a:extLst>
          </p:cNvPr>
          <p:cNvSpPr/>
          <p:nvPr/>
        </p:nvSpPr>
        <p:spPr>
          <a:xfrm>
            <a:off x="5859130" y="583270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redondeado 12">
            <a:extLst>
              <a:ext uri="{FF2B5EF4-FFF2-40B4-BE49-F238E27FC236}">
                <a16:creationId xmlns:a16="http://schemas.microsoft.com/office/drawing/2014/main" id="{40EBDC46-156A-27EC-D029-0FE4099771A5}"/>
              </a:ext>
            </a:extLst>
          </p:cNvPr>
          <p:cNvSpPr/>
          <p:nvPr/>
        </p:nvSpPr>
        <p:spPr>
          <a:xfrm>
            <a:off x="5020362" y="2394520"/>
            <a:ext cx="3262471" cy="637932"/>
          </a:xfrm>
          <a:prstGeom prst="roundRect">
            <a:avLst/>
          </a:prstGeom>
          <a:solidFill>
            <a:schemeClr val="bg1">
              <a:lumMod val="85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318D474F-0D2E-9C67-6582-18D47366B7D9}"/>
              </a:ext>
            </a:extLst>
          </p:cNvPr>
          <p:cNvSpPr/>
          <p:nvPr/>
        </p:nvSpPr>
        <p:spPr>
          <a:xfrm>
            <a:off x="5673279" y="4947934"/>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D2BDA46E-4E8C-0CB1-2E62-CF761F480689}"/>
              </a:ext>
            </a:extLst>
          </p:cNvPr>
          <p:cNvSpPr/>
          <p:nvPr/>
        </p:nvSpPr>
        <p:spPr>
          <a:xfrm>
            <a:off x="6974283" y="4959100"/>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A1952E63-2DB0-C678-2CAA-B21A141899E9}"/>
              </a:ext>
            </a:extLst>
          </p:cNvPr>
          <p:cNvSpPr/>
          <p:nvPr/>
        </p:nvSpPr>
        <p:spPr>
          <a:xfrm>
            <a:off x="6320058" y="4959100"/>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9A97F62A-AF3F-134F-EACB-0B96E0B1BCFD}"/>
              </a:ext>
            </a:extLst>
          </p:cNvPr>
          <p:cNvSpPr/>
          <p:nvPr/>
        </p:nvSpPr>
        <p:spPr>
          <a:xfrm>
            <a:off x="6463418" y="3130772"/>
            <a:ext cx="236529" cy="204021"/>
          </a:xfrm>
          <a:prstGeom prst="ellipse">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51E4C360-74C9-48FC-2710-EE1E05EA95B2}"/>
              </a:ext>
            </a:extLst>
          </p:cNvPr>
          <p:cNvSpPr/>
          <p:nvPr/>
        </p:nvSpPr>
        <p:spPr>
          <a:xfrm>
            <a:off x="6463418" y="3414279"/>
            <a:ext cx="236529" cy="204021"/>
          </a:xfrm>
          <a:prstGeom prst="ellipse">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CCB7ECC7-5E5C-AF26-BAEA-65AEA9347F9B}"/>
              </a:ext>
            </a:extLst>
          </p:cNvPr>
          <p:cNvSpPr/>
          <p:nvPr/>
        </p:nvSpPr>
        <p:spPr>
          <a:xfrm>
            <a:off x="6463418" y="3697787"/>
            <a:ext cx="236529" cy="204021"/>
          </a:xfrm>
          <a:prstGeom prst="ellipse">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 name="Conector recto de flecha 31">
            <a:extLst>
              <a:ext uri="{FF2B5EF4-FFF2-40B4-BE49-F238E27FC236}">
                <a16:creationId xmlns:a16="http://schemas.microsoft.com/office/drawing/2014/main" id="{C4F0181E-54EE-BFC3-DB69-FC3AEF59F992}"/>
              </a:ext>
            </a:extLst>
          </p:cNvPr>
          <p:cNvCxnSpPr>
            <a:cxnSpLocks/>
          </p:cNvCxnSpPr>
          <p:nvPr/>
        </p:nvCxnSpPr>
        <p:spPr>
          <a:xfrm flipV="1">
            <a:off x="6009708" y="1132560"/>
            <a:ext cx="0" cy="511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0F48A7E6-A941-A401-CA08-499E950A2239}"/>
              </a:ext>
            </a:extLst>
          </p:cNvPr>
          <p:cNvCxnSpPr>
            <a:cxnSpLocks/>
            <a:endCxn id="14" idx="3"/>
          </p:cNvCxnSpPr>
          <p:nvPr/>
        </p:nvCxnSpPr>
        <p:spPr>
          <a:xfrm flipV="1">
            <a:off x="5442815" y="5287288"/>
            <a:ext cx="297965" cy="5809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D1CAAF00-306C-DACF-BCC7-5CA22C50D2CB}"/>
              </a:ext>
            </a:extLst>
          </p:cNvPr>
          <p:cNvCxnSpPr>
            <a:cxnSpLocks/>
            <a:stCxn id="4" idx="0"/>
            <a:endCxn id="16" idx="4"/>
          </p:cNvCxnSpPr>
          <p:nvPr/>
        </p:nvCxnSpPr>
        <p:spPr>
          <a:xfrm flipV="1">
            <a:off x="5442815" y="5356678"/>
            <a:ext cx="1107707" cy="464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CA7E1468-64BA-70F4-489E-9A3E6B93DF8C}"/>
              </a:ext>
            </a:extLst>
          </p:cNvPr>
          <p:cNvCxnSpPr>
            <a:cxnSpLocks/>
            <a:stCxn id="4" idx="0"/>
            <a:endCxn id="15" idx="4"/>
          </p:cNvCxnSpPr>
          <p:nvPr/>
        </p:nvCxnSpPr>
        <p:spPr>
          <a:xfrm flipV="1">
            <a:off x="5442815" y="5356678"/>
            <a:ext cx="1761932" cy="464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B85B3ED-F3E3-98F0-CA8F-48ABD65FA38D}"/>
              </a:ext>
            </a:extLst>
          </p:cNvPr>
          <p:cNvCxnSpPr>
            <a:cxnSpLocks/>
            <a:stCxn id="12" idx="0"/>
            <a:endCxn id="14" idx="4"/>
          </p:cNvCxnSpPr>
          <p:nvPr/>
        </p:nvCxnSpPr>
        <p:spPr>
          <a:xfrm flipH="1" flipV="1">
            <a:off x="5903743" y="5345512"/>
            <a:ext cx="185851" cy="4871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001C392-C566-C556-0600-039A390840EC}"/>
              </a:ext>
            </a:extLst>
          </p:cNvPr>
          <p:cNvCxnSpPr>
            <a:cxnSpLocks/>
            <a:stCxn id="12" idx="0"/>
            <a:endCxn id="16" idx="4"/>
          </p:cNvCxnSpPr>
          <p:nvPr/>
        </p:nvCxnSpPr>
        <p:spPr>
          <a:xfrm flipV="1">
            <a:off x="6089594" y="5356678"/>
            <a:ext cx="460928" cy="4760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3336F35B-A84F-3775-89CE-64170BC70E11}"/>
              </a:ext>
            </a:extLst>
          </p:cNvPr>
          <p:cNvCxnSpPr>
            <a:cxnSpLocks/>
            <a:endCxn id="15" idx="4"/>
          </p:cNvCxnSpPr>
          <p:nvPr/>
        </p:nvCxnSpPr>
        <p:spPr>
          <a:xfrm flipV="1">
            <a:off x="6157095" y="5356678"/>
            <a:ext cx="1047652" cy="43680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BFA4B159-344E-737C-D9C4-5D0B1724DB99}"/>
              </a:ext>
            </a:extLst>
          </p:cNvPr>
          <p:cNvCxnSpPr>
            <a:cxnSpLocks/>
            <a:stCxn id="11" idx="0"/>
          </p:cNvCxnSpPr>
          <p:nvPr/>
        </p:nvCxnSpPr>
        <p:spPr>
          <a:xfrm flipH="1" flipV="1">
            <a:off x="6534385" y="5356678"/>
            <a:ext cx="209434" cy="47602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0EFF0E67-D621-E431-3B69-66F1DEBD20F2}"/>
              </a:ext>
            </a:extLst>
          </p:cNvPr>
          <p:cNvCxnSpPr>
            <a:cxnSpLocks/>
          </p:cNvCxnSpPr>
          <p:nvPr/>
        </p:nvCxnSpPr>
        <p:spPr>
          <a:xfrm flipV="1">
            <a:off x="6764849" y="5393593"/>
            <a:ext cx="419450" cy="41105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19FF4CCE-25A9-2925-8746-40BBA3E3E314}"/>
              </a:ext>
            </a:extLst>
          </p:cNvPr>
          <p:cNvCxnSpPr>
            <a:cxnSpLocks/>
          </p:cNvCxnSpPr>
          <p:nvPr/>
        </p:nvCxnSpPr>
        <p:spPr>
          <a:xfrm flipH="1" flipV="1">
            <a:off x="5971244" y="5375571"/>
            <a:ext cx="809742" cy="429074"/>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A89FCBBD-FBC2-797A-CE60-DF6E1F7A0BF2}"/>
              </a:ext>
            </a:extLst>
          </p:cNvPr>
          <p:cNvCxnSpPr/>
          <p:nvPr/>
        </p:nvCxnSpPr>
        <p:spPr>
          <a:xfrm flipV="1">
            <a:off x="6597699" y="1150937"/>
            <a:ext cx="0" cy="511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5F6BA87-CADA-1B3E-3AE7-A29367097D80}"/>
              </a:ext>
            </a:extLst>
          </p:cNvPr>
          <p:cNvCxnSpPr/>
          <p:nvPr/>
        </p:nvCxnSpPr>
        <p:spPr>
          <a:xfrm flipV="1">
            <a:off x="7248427" y="1132560"/>
            <a:ext cx="0" cy="511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ectángulo redondeado 62">
            <a:extLst>
              <a:ext uri="{FF2B5EF4-FFF2-40B4-BE49-F238E27FC236}">
                <a16:creationId xmlns:a16="http://schemas.microsoft.com/office/drawing/2014/main" id="{81289EDE-DFAD-AB31-CAE4-783006859918}"/>
              </a:ext>
            </a:extLst>
          </p:cNvPr>
          <p:cNvSpPr/>
          <p:nvPr/>
        </p:nvSpPr>
        <p:spPr>
          <a:xfrm>
            <a:off x="5760011" y="1357683"/>
            <a:ext cx="1706779" cy="227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SOFTMAX</a:t>
            </a:r>
          </a:p>
        </p:txBody>
      </p:sp>
      <p:sp>
        <p:nvSpPr>
          <p:cNvPr id="72" name="Elipse 71">
            <a:extLst>
              <a:ext uri="{FF2B5EF4-FFF2-40B4-BE49-F238E27FC236}">
                <a16:creationId xmlns:a16="http://schemas.microsoft.com/office/drawing/2014/main" id="{3B5CC245-DE18-E249-1E85-2C8E27CFA40C}"/>
              </a:ext>
            </a:extLst>
          </p:cNvPr>
          <p:cNvSpPr/>
          <p:nvPr/>
        </p:nvSpPr>
        <p:spPr>
          <a:xfrm>
            <a:off x="5576800" y="2577932"/>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lipse 72">
            <a:extLst>
              <a:ext uri="{FF2B5EF4-FFF2-40B4-BE49-F238E27FC236}">
                <a16:creationId xmlns:a16="http://schemas.microsoft.com/office/drawing/2014/main" id="{9E4AC2C9-E677-EFCA-39F9-F6C1DE2E6B8C}"/>
              </a:ext>
            </a:extLst>
          </p:cNvPr>
          <p:cNvSpPr/>
          <p:nvPr/>
        </p:nvSpPr>
        <p:spPr>
          <a:xfrm>
            <a:off x="7034315" y="2562567"/>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Elipse 73">
            <a:extLst>
              <a:ext uri="{FF2B5EF4-FFF2-40B4-BE49-F238E27FC236}">
                <a16:creationId xmlns:a16="http://schemas.microsoft.com/office/drawing/2014/main" id="{D7AD9968-0E67-A9BC-225C-20F732C98183}"/>
              </a:ext>
            </a:extLst>
          </p:cNvPr>
          <p:cNvSpPr/>
          <p:nvPr/>
        </p:nvSpPr>
        <p:spPr>
          <a:xfrm>
            <a:off x="6320058" y="257678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Elipse 74">
            <a:extLst>
              <a:ext uri="{FF2B5EF4-FFF2-40B4-BE49-F238E27FC236}">
                <a16:creationId xmlns:a16="http://schemas.microsoft.com/office/drawing/2014/main" id="{2E65BDF3-581D-FDFB-EBF1-A09CD95E0A35}"/>
              </a:ext>
            </a:extLst>
          </p:cNvPr>
          <p:cNvSpPr/>
          <p:nvPr/>
        </p:nvSpPr>
        <p:spPr>
          <a:xfrm>
            <a:off x="5752539" y="1668205"/>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Elipse 75">
            <a:extLst>
              <a:ext uri="{FF2B5EF4-FFF2-40B4-BE49-F238E27FC236}">
                <a16:creationId xmlns:a16="http://schemas.microsoft.com/office/drawing/2014/main" id="{C1FA6BA6-CBAF-25C1-E3B1-0980609D525D}"/>
              </a:ext>
            </a:extLst>
          </p:cNvPr>
          <p:cNvSpPr/>
          <p:nvPr/>
        </p:nvSpPr>
        <p:spPr>
          <a:xfrm>
            <a:off x="7053543" y="167937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Elipse 76">
            <a:extLst>
              <a:ext uri="{FF2B5EF4-FFF2-40B4-BE49-F238E27FC236}">
                <a16:creationId xmlns:a16="http://schemas.microsoft.com/office/drawing/2014/main" id="{350DC5F4-C989-5C86-2BBD-AEDD2ECDB224}"/>
              </a:ext>
            </a:extLst>
          </p:cNvPr>
          <p:cNvSpPr/>
          <p:nvPr/>
        </p:nvSpPr>
        <p:spPr>
          <a:xfrm>
            <a:off x="6399318" y="1679371"/>
            <a:ext cx="460928" cy="397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8" name="Conector recto de flecha 77">
            <a:extLst>
              <a:ext uri="{FF2B5EF4-FFF2-40B4-BE49-F238E27FC236}">
                <a16:creationId xmlns:a16="http://schemas.microsoft.com/office/drawing/2014/main" id="{1CCCD140-B273-3095-9194-77BE1099A589}"/>
              </a:ext>
            </a:extLst>
          </p:cNvPr>
          <p:cNvCxnSpPr>
            <a:cxnSpLocks/>
            <a:stCxn id="72" idx="0"/>
            <a:endCxn id="75" idx="3"/>
          </p:cNvCxnSpPr>
          <p:nvPr/>
        </p:nvCxnSpPr>
        <p:spPr>
          <a:xfrm flipV="1">
            <a:off x="5807264" y="2007559"/>
            <a:ext cx="12776" cy="5703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8F057306-8AE7-19FF-4858-2B0545CA8FCE}"/>
              </a:ext>
            </a:extLst>
          </p:cNvPr>
          <p:cNvCxnSpPr>
            <a:cxnSpLocks/>
            <a:stCxn id="72" idx="0"/>
            <a:endCxn id="77" idx="4"/>
          </p:cNvCxnSpPr>
          <p:nvPr/>
        </p:nvCxnSpPr>
        <p:spPr>
          <a:xfrm flipV="1">
            <a:off x="5807264" y="2076949"/>
            <a:ext cx="822518" cy="500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82D734AE-A8E8-4420-5ABE-691EAC97040D}"/>
              </a:ext>
            </a:extLst>
          </p:cNvPr>
          <p:cNvCxnSpPr>
            <a:cxnSpLocks/>
            <a:stCxn id="72" idx="0"/>
            <a:endCxn id="76" idx="4"/>
          </p:cNvCxnSpPr>
          <p:nvPr/>
        </p:nvCxnSpPr>
        <p:spPr>
          <a:xfrm flipV="1">
            <a:off x="5807264" y="2076949"/>
            <a:ext cx="1476743" cy="500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a:extLst>
              <a:ext uri="{FF2B5EF4-FFF2-40B4-BE49-F238E27FC236}">
                <a16:creationId xmlns:a16="http://schemas.microsoft.com/office/drawing/2014/main" id="{2DC01060-93C6-ECEC-3108-C502677B7391}"/>
              </a:ext>
            </a:extLst>
          </p:cNvPr>
          <p:cNvCxnSpPr>
            <a:cxnSpLocks/>
            <a:stCxn id="74" idx="0"/>
            <a:endCxn id="75" idx="4"/>
          </p:cNvCxnSpPr>
          <p:nvPr/>
        </p:nvCxnSpPr>
        <p:spPr>
          <a:xfrm flipH="1" flipV="1">
            <a:off x="5983003" y="2065783"/>
            <a:ext cx="567519" cy="51099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58EDCA0D-6569-14BC-B956-ADE4FFDCC014}"/>
              </a:ext>
            </a:extLst>
          </p:cNvPr>
          <p:cNvCxnSpPr>
            <a:cxnSpLocks/>
            <a:stCxn id="74" idx="0"/>
            <a:endCxn id="77" idx="4"/>
          </p:cNvCxnSpPr>
          <p:nvPr/>
        </p:nvCxnSpPr>
        <p:spPr>
          <a:xfrm flipV="1">
            <a:off x="6550522" y="2076949"/>
            <a:ext cx="79260" cy="4998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27DF27B2-2830-BAB0-EBF5-A82CE9AADD19}"/>
              </a:ext>
            </a:extLst>
          </p:cNvPr>
          <p:cNvCxnSpPr>
            <a:cxnSpLocks/>
            <a:stCxn id="74" idx="0"/>
            <a:endCxn id="76" idx="4"/>
          </p:cNvCxnSpPr>
          <p:nvPr/>
        </p:nvCxnSpPr>
        <p:spPr>
          <a:xfrm flipV="1">
            <a:off x="6550522" y="2076949"/>
            <a:ext cx="733485" cy="4998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65E3E435-FDAD-341B-F380-5E5B7E2D3791}"/>
              </a:ext>
            </a:extLst>
          </p:cNvPr>
          <p:cNvCxnSpPr>
            <a:cxnSpLocks/>
            <a:stCxn id="73" idx="0"/>
          </p:cNvCxnSpPr>
          <p:nvPr/>
        </p:nvCxnSpPr>
        <p:spPr>
          <a:xfrm flipH="1" flipV="1">
            <a:off x="7055345" y="2086544"/>
            <a:ext cx="209434" cy="47602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FAF56D28-BA24-132B-C45C-CB26543905CB}"/>
              </a:ext>
            </a:extLst>
          </p:cNvPr>
          <p:cNvCxnSpPr>
            <a:cxnSpLocks/>
            <a:stCxn id="73" idx="0"/>
          </p:cNvCxnSpPr>
          <p:nvPr/>
        </p:nvCxnSpPr>
        <p:spPr>
          <a:xfrm flipH="1" flipV="1">
            <a:off x="7263559" y="2113864"/>
            <a:ext cx="1220" cy="44870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B0D8BB8D-0C0A-C0FA-3A67-C5E1C9DEBF09}"/>
              </a:ext>
            </a:extLst>
          </p:cNvPr>
          <p:cNvCxnSpPr>
            <a:cxnSpLocks/>
            <a:stCxn id="73" idx="0"/>
          </p:cNvCxnSpPr>
          <p:nvPr/>
        </p:nvCxnSpPr>
        <p:spPr>
          <a:xfrm flipH="1" flipV="1">
            <a:off x="6050504" y="2095842"/>
            <a:ext cx="1214275" cy="466725"/>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25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a264c5d9f9_0_3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s-ES">
                <a:solidFill>
                  <a:srgbClr val="FF0000"/>
                </a:solidFill>
              </a:rPr>
              <a:t>Demo</a:t>
            </a:r>
            <a:endParaRPr>
              <a:solidFill>
                <a:srgbClr val="FF0000"/>
              </a:solidFill>
            </a:endParaRPr>
          </a:p>
        </p:txBody>
      </p:sp>
      <p:sp>
        <p:nvSpPr>
          <p:cNvPr id="373" name="Google Shape;373;ga264c5d9f9_0_340"/>
          <p:cNvSpPr txBox="1"/>
          <p:nvPr/>
        </p:nvSpPr>
        <p:spPr>
          <a:xfrm>
            <a:off x="2105250" y="2854850"/>
            <a:ext cx="81978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u="sng">
                <a:solidFill>
                  <a:schemeClr val="hlink"/>
                </a:solidFill>
                <a:latin typeface="Calibri"/>
                <a:ea typeface="Calibri"/>
                <a:cs typeface="Calibri"/>
                <a:sym typeface="Calibri"/>
                <a:hlinkClick r:id="rId3"/>
              </a:rPr>
              <a:t>https://playground.tensorflow.org/#activation=tanh&amp;batchSize=10&amp;dataset=circle&amp;regDataset=reg-plane&amp;learningRate=0.03&amp;regularizationRate=0&amp;noise=0&amp;networkShape=&amp;seed=0.14894&amp;showTestData=false&amp;discretize=false&amp;percTrainData=50&amp;x=true&amp;y=false&amp;xTimesY=false&amp;xSquared=false&amp;ySquared=false&amp;cosX=false&amp;sinX=false&amp;cosY=false&amp;sinY=false&amp;collectStats=false&amp;problem=classification&amp;initZero=false&amp;hideText=fals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953817" y="271631"/>
            <a:ext cx="11711148" cy="1325563"/>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Cómo lo hemos configurado (construido) hasta ahora (1/2)</a:t>
            </a:r>
            <a:endParaRPr lang="es-ES"/>
          </a:p>
        </p:txBody>
      </p:sp>
      <p:sp>
        <p:nvSpPr>
          <p:cNvPr id="7" name="Rectángulo 6">
            <a:extLst>
              <a:ext uri="{FF2B5EF4-FFF2-40B4-BE49-F238E27FC236}">
                <a16:creationId xmlns:a16="http://schemas.microsoft.com/office/drawing/2014/main" id="{0AF22687-F04E-613C-B964-48B01CF7E5A9}"/>
              </a:ext>
            </a:extLst>
          </p:cNvPr>
          <p:cNvSpPr/>
          <p:nvPr/>
        </p:nvSpPr>
        <p:spPr>
          <a:xfrm>
            <a:off x="4454634" y="3108790"/>
            <a:ext cx="3605048" cy="1576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a:t>MODELO</a:t>
            </a:r>
          </a:p>
        </p:txBody>
      </p:sp>
      <p:sp>
        <p:nvSpPr>
          <p:cNvPr id="8" name="CuadroTexto 7">
            <a:extLst>
              <a:ext uri="{FF2B5EF4-FFF2-40B4-BE49-F238E27FC236}">
                <a16:creationId xmlns:a16="http://schemas.microsoft.com/office/drawing/2014/main" id="{944CE7F9-3C30-ACBE-43CB-8CF9791B5D50}"/>
              </a:ext>
            </a:extLst>
          </p:cNvPr>
          <p:cNvSpPr txBox="1"/>
          <p:nvPr/>
        </p:nvSpPr>
        <p:spPr>
          <a:xfrm>
            <a:off x="183927" y="4569732"/>
            <a:ext cx="4046483" cy="830997"/>
          </a:xfrm>
          <a:prstGeom prst="rect">
            <a:avLst/>
          </a:prstGeom>
          <a:noFill/>
        </p:spPr>
        <p:txBody>
          <a:bodyPr wrap="square" rtlCol="0">
            <a:spAutoFit/>
          </a:bodyPr>
          <a:lstStyle/>
          <a:p>
            <a:r>
              <a:rPr lang="es-ES" sz="1600">
                <a:solidFill>
                  <a:schemeClr val="bg1"/>
                </a:solidFill>
              </a:rPr>
              <a:t>(Hasta ahora siempre “tabular”, si eran imágenes las aplanábamos (</a:t>
            </a:r>
            <a:r>
              <a:rPr lang="es-ES" sz="1600" err="1">
                <a:solidFill>
                  <a:schemeClr val="bg1"/>
                </a:solidFill>
              </a:rPr>
              <a:t>flatten</a:t>
            </a:r>
            <a:r>
              <a:rPr lang="es-ES" sz="1600">
                <a:solidFill>
                  <a:schemeClr val="bg1"/>
                </a:solidFill>
              </a:rPr>
              <a:t>) y si eran textos los vectorizamos (word2vec)</a:t>
            </a:r>
          </a:p>
        </p:txBody>
      </p:sp>
      <p:graphicFrame>
        <p:nvGraphicFramePr>
          <p:cNvPr id="9" name="Tabla 9">
            <a:extLst>
              <a:ext uri="{FF2B5EF4-FFF2-40B4-BE49-F238E27FC236}">
                <a16:creationId xmlns:a16="http://schemas.microsoft.com/office/drawing/2014/main" id="{63899AAD-69B7-69DF-AE98-E54A1E4A81FC}"/>
              </a:ext>
            </a:extLst>
          </p:cNvPr>
          <p:cNvGraphicFramePr>
            <a:graphicFrameLocks noGrp="1"/>
          </p:cNvGraphicFramePr>
          <p:nvPr>
            <p:extLst>
              <p:ext uri="{D42A27DB-BD31-4B8C-83A1-F6EECF244321}">
                <p14:modId xmlns:p14="http://schemas.microsoft.com/office/powerpoint/2010/main" val="377228022"/>
              </p:ext>
            </p:extLst>
          </p:nvPr>
        </p:nvGraphicFramePr>
        <p:xfrm>
          <a:off x="558795" y="2652900"/>
          <a:ext cx="2837793" cy="1828800"/>
        </p:xfrm>
        <a:graphic>
          <a:graphicData uri="http://schemas.openxmlformats.org/drawingml/2006/table">
            <a:tbl>
              <a:tblPr firstRow="1" bandRow="1">
                <a:tableStyleId>{5C22544A-7EE6-4342-B048-85BDC9FD1C3A}</a:tableStyleId>
              </a:tblPr>
              <a:tblGrid>
                <a:gridCol w="945931">
                  <a:extLst>
                    <a:ext uri="{9D8B030D-6E8A-4147-A177-3AD203B41FA5}">
                      <a16:colId xmlns:a16="http://schemas.microsoft.com/office/drawing/2014/main" val="2916713112"/>
                    </a:ext>
                  </a:extLst>
                </a:gridCol>
                <a:gridCol w="945931">
                  <a:extLst>
                    <a:ext uri="{9D8B030D-6E8A-4147-A177-3AD203B41FA5}">
                      <a16:colId xmlns:a16="http://schemas.microsoft.com/office/drawing/2014/main" val="3610098651"/>
                    </a:ext>
                  </a:extLst>
                </a:gridCol>
                <a:gridCol w="945931">
                  <a:extLst>
                    <a:ext uri="{9D8B030D-6E8A-4147-A177-3AD203B41FA5}">
                      <a16:colId xmlns:a16="http://schemas.microsoft.com/office/drawing/2014/main" val="3958868591"/>
                    </a:ext>
                  </a:extLst>
                </a:gridCol>
              </a:tblGrid>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318854262"/>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085738625"/>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870580654"/>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3026520145"/>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493363718"/>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557778325"/>
                  </a:ext>
                </a:extLst>
              </a:tr>
            </a:tbl>
          </a:graphicData>
        </a:graphic>
      </p:graphicFrame>
      <p:sp>
        <p:nvSpPr>
          <p:cNvPr id="10" name="Flecha: a la derecha 9">
            <a:extLst>
              <a:ext uri="{FF2B5EF4-FFF2-40B4-BE49-F238E27FC236}">
                <a16:creationId xmlns:a16="http://schemas.microsoft.com/office/drawing/2014/main" id="{CE206A00-3C12-817E-786F-DDDF9C791FE4}"/>
              </a:ext>
            </a:extLst>
          </p:cNvPr>
          <p:cNvSpPr/>
          <p:nvPr/>
        </p:nvSpPr>
        <p:spPr>
          <a:xfrm>
            <a:off x="3652342" y="3505027"/>
            <a:ext cx="546538" cy="865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74C207FA-34B8-18A9-6B6A-7B70577E9214}"/>
              </a:ext>
            </a:extLst>
          </p:cNvPr>
          <p:cNvSpPr txBox="1"/>
          <p:nvPr/>
        </p:nvSpPr>
        <p:spPr>
          <a:xfrm>
            <a:off x="8839200" y="2248425"/>
            <a:ext cx="3219665" cy="3170099"/>
          </a:xfrm>
          <a:prstGeom prst="rect">
            <a:avLst/>
          </a:prstGeom>
          <a:noFill/>
        </p:spPr>
        <p:txBody>
          <a:bodyPr wrap="square" rtlCol="0">
            <a:spAutoFit/>
          </a:bodyPr>
          <a:lstStyle/>
          <a:p>
            <a:r>
              <a:rPr lang="es-ES" sz="2000" err="1">
                <a:solidFill>
                  <a:schemeClr val="bg1"/>
                </a:solidFill>
              </a:rPr>
              <a:t>Dataset</a:t>
            </a:r>
            <a:r>
              <a:rPr lang="es-ES" sz="2000">
                <a:solidFill>
                  <a:schemeClr val="bg1"/>
                </a:solidFill>
              </a:rPr>
              <a:t> salida:</a:t>
            </a:r>
          </a:p>
          <a:p>
            <a:pPr marL="342900" indent="-342900">
              <a:buClr>
                <a:schemeClr val="bg1"/>
              </a:buClr>
              <a:buFontTx/>
              <a:buChar char="-"/>
            </a:pPr>
            <a:r>
              <a:rPr lang="es-ES" sz="2000">
                <a:solidFill>
                  <a:schemeClr val="bg1"/>
                </a:solidFill>
              </a:rPr>
              <a:t>Supervisado, nos lo dan:  (</a:t>
            </a:r>
            <a:r>
              <a:rPr lang="es-ES" sz="2000" err="1">
                <a:solidFill>
                  <a:schemeClr val="bg1"/>
                </a:solidFill>
              </a:rPr>
              <a:t>y_train</a:t>
            </a:r>
            <a:r>
              <a:rPr lang="es-ES" sz="2000">
                <a:solidFill>
                  <a:schemeClr val="bg1"/>
                </a:solidFill>
              </a:rPr>
              <a:t>) y  hasta ahora un único valor (numérico o etiqueta)</a:t>
            </a:r>
          </a:p>
          <a:p>
            <a:pPr marL="342900" indent="-342900">
              <a:buClr>
                <a:schemeClr val="bg1"/>
              </a:buClr>
              <a:buFontTx/>
              <a:buChar char="-"/>
            </a:pPr>
            <a:r>
              <a:rPr lang="es-ES" sz="2000">
                <a:solidFill>
                  <a:schemeClr val="bg1"/>
                </a:solidFill>
              </a:rPr>
              <a:t>No supervisado: Esperamos a ver que nos da el modelo y lo usamos en otro sitio (</a:t>
            </a:r>
            <a:r>
              <a:rPr lang="es-ES" sz="2000" err="1">
                <a:solidFill>
                  <a:schemeClr val="bg1"/>
                </a:solidFill>
              </a:rPr>
              <a:t>ej</a:t>
            </a:r>
            <a:r>
              <a:rPr lang="es-ES" sz="2000">
                <a:solidFill>
                  <a:schemeClr val="bg1"/>
                </a:solidFill>
              </a:rPr>
              <a:t>: </a:t>
            </a:r>
            <a:r>
              <a:rPr lang="es-ES" sz="2000" err="1">
                <a:solidFill>
                  <a:schemeClr val="bg1"/>
                </a:solidFill>
              </a:rPr>
              <a:t>clusterización</a:t>
            </a:r>
            <a:r>
              <a:rPr lang="es-ES" sz="2000">
                <a:solidFill>
                  <a:schemeClr val="bg1"/>
                </a:solidFill>
              </a:rPr>
              <a:t>)</a:t>
            </a:r>
          </a:p>
        </p:txBody>
      </p:sp>
      <p:sp>
        <p:nvSpPr>
          <p:cNvPr id="13" name="CuadroTexto 12">
            <a:extLst>
              <a:ext uri="{FF2B5EF4-FFF2-40B4-BE49-F238E27FC236}">
                <a16:creationId xmlns:a16="http://schemas.microsoft.com/office/drawing/2014/main" id="{BC474FBD-4580-7FD6-6AA9-8BECD3BA0646}"/>
              </a:ext>
            </a:extLst>
          </p:cNvPr>
          <p:cNvSpPr txBox="1"/>
          <p:nvPr/>
        </p:nvSpPr>
        <p:spPr>
          <a:xfrm>
            <a:off x="543029" y="2305583"/>
            <a:ext cx="4855779" cy="400110"/>
          </a:xfrm>
          <a:prstGeom prst="rect">
            <a:avLst/>
          </a:prstGeom>
          <a:noFill/>
        </p:spPr>
        <p:txBody>
          <a:bodyPr wrap="square" rtlCol="0">
            <a:spAutoFit/>
          </a:bodyPr>
          <a:lstStyle/>
          <a:p>
            <a:r>
              <a:rPr lang="es-ES" sz="2000" err="1">
                <a:solidFill>
                  <a:schemeClr val="bg1"/>
                </a:solidFill>
              </a:rPr>
              <a:t>Dataset</a:t>
            </a:r>
            <a:r>
              <a:rPr lang="es-ES" sz="2000">
                <a:solidFill>
                  <a:schemeClr val="bg1"/>
                </a:solidFill>
              </a:rPr>
              <a:t> entrada (</a:t>
            </a:r>
            <a:r>
              <a:rPr lang="es-ES" sz="2000" err="1">
                <a:solidFill>
                  <a:schemeClr val="bg1"/>
                </a:solidFill>
              </a:rPr>
              <a:t>X_train</a:t>
            </a:r>
            <a:r>
              <a:rPr lang="es-ES" sz="2000">
                <a:solidFill>
                  <a:schemeClr val="bg1"/>
                </a:solidFill>
              </a:rPr>
              <a:t>)</a:t>
            </a:r>
          </a:p>
        </p:txBody>
      </p:sp>
      <p:sp>
        <p:nvSpPr>
          <p:cNvPr id="14" name="Flecha: a la derecha 13">
            <a:extLst>
              <a:ext uri="{FF2B5EF4-FFF2-40B4-BE49-F238E27FC236}">
                <a16:creationId xmlns:a16="http://schemas.microsoft.com/office/drawing/2014/main" id="{F5090609-91E4-8115-BE3B-53D537238B62}"/>
              </a:ext>
            </a:extLst>
          </p:cNvPr>
          <p:cNvSpPr/>
          <p:nvPr/>
        </p:nvSpPr>
        <p:spPr>
          <a:xfrm>
            <a:off x="8283906" y="3546280"/>
            <a:ext cx="422159" cy="803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44399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953817" y="271631"/>
            <a:ext cx="11711148" cy="1325563"/>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Cómo lo hemos configurado (construido) hasta ahora (2/2)</a:t>
            </a:r>
            <a:endParaRPr lang="es-ES"/>
          </a:p>
        </p:txBody>
      </p:sp>
      <p:sp>
        <p:nvSpPr>
          <p:cNvPr id="2" name="CuadroTexto 1">
            <a:extLst>
              <a:ext uri="{FF2B5EF4-FFF2-40B4-BE49-F238E27FC236}">
                <a16:creationId xmlns:a16="http://schemas.microsoft.com/office/drawing/2014/main" id="{735DE356-BA2B-0295-ED13-ADBFE0BF45AB}"/>
              </a:ext>
            </a:extLst>
          </p:cNvPr>
          <p:cNvSpPr txBox="1"/>
          <p:nvPr/>
        </p:nvSpPr>
        <p:spPr>
          <a:xfrm>
            <a:off x="1065489" y="3470366"/>
            <a:ext cx="10187147" cy="3231654"/>
          </a:xfrm>
          <a:prstGeom prst="rect">
            <a:avLst/>
          </a:prstGeom>
          <a:noFill/>
        </p:spPr>
        <p:txBody>
          <a:bodyPr wrap="square" rtlCol="0">
            <a:spAutoFit/>
          </a:bodyPr>
          <a:lstStyle/>
          <a:p>
            <a:r>
              <a:rPr lang="es-ES" sz="1800">
                <a:solidFill>
                  <a:schemeClr val="bg1"/>
                </a:solidFill>
              </a:rPr>
              <a:t>Modelado:</a:t>
            </a:r>
          </a:p>
          <a:p>
            <a:pPr marL="342900" indent="-342900">
              <a:buClr>
                <a:schemeClr val="bg1"/>
              </a:buClr>
              <a:buFontTx/>
              <a:buChar char="-"/>
            </a:pPr>
            <a:r>
              <a:rPr lang="es-ES" sz="1800">
                <a:solidFill>
                  <a:schemeClr val="bg1"/>
                </a:solidFill>
              </a:rPr>
              <a:t>Según el problema (clasificación, regresión, </a:t>
            </a:r>
            <a:r>
              <a:rPr lang="es-ES" sz="1800" err="1">
                <a:solidFill>
                  <a:schemeClr val="bg1"/>
                </a:solidFill>
              </a:rPr>
              <a:t>clusterización</a:t>
            </a:r>
            <a:r>
              <a:rPr lang="es-ES" sz="1800">
                <a:solidFill>
                  <a:schemeClr val="bg1"/>
                </a:solidFill>
              </a:rPr>
              <a:t> no supervisada, </a:t>
            </a:r>
            <a:r>
              <a:rPr lang="es-ES" sz="1800" err="1">
                <a:solidFill>
                  <a:schemeClr val="bg1"/>
                </a:solidFill>
              </a:rPr>
              <a:t>etc</a:t>
            </a:r>
            <a:r>
              <a:rPr lang="es-ES" sz="1800">
                <a:solidFill>
                  <a:schemeClr val="bg1"/>
                </a:solidFill>
              </a:rPr>
              <a:t>) escogemos un conjunto de modelos de tipos ya conocidos (regresión lineal, logística, </a:t>
            </a:r>
            <a:r>
              <a:rPr lang="es-ES" sz="1800" err="1">
                <a:solidFill>
                  <a:schemeClr val="bg1"/>
                </a:solidFill>
              </a:rPr>
              <a:t>RandomForest</a:t>
            </a:r>
            <a:r>
              <a:rPr lang="es-ES" sz="1800">
                <a:solidFill>
                  <a:schemeClr val="bg1"/>
                </a:solidFill>
              </a:rPr>
              <a:t>, GBT genérico o no genérico)</a:t>
            </a:r>
          </a:p>
          <a:p>
            <a:pPr marL="342900" indent="-342900">
              <a:buClr>
                <a:schemeClr val="bg1"/>
              </a:buClr>
              <a:buFontTx/>
              <a:buChar char="-"/>
            </a:pPr>
            <a:r>
              <a:rPr lang="es-ES" sz="1800">
                <a:solidFill>
                  <a:schemeClr val="bg1"/>
                </a:solidFill>
              </a:rPr>
              <a:t>Escogemos una métrica de comparación (MSE,MAE, </a:t>
            </a:r>
            <a:r>
              <a:rPr lang="es-ES" sz="1800" err="1">
                <a:solidFill>
                  <a:schemeClr val="bg1"/>
                </a:solidFill>
              </a:rPr>
              <a:t>Accuracy</a:t>
            </a:r>
            <a:r>
              <a:rPr lang="es-ES" sz="1800">
                <a:solidFill>
                  <a:schemeClr val="bg1"/>
                </a:solidFill>
              </a:rPr>
              <a:t>, </a:t>
            </a:r>
            <a:r>
              <a:rPr lang="es-ES" sz="1800" err="1">
                <a:solidFill>
                  <a:schemeClr val="bg1"/>
                </a:solidFill>
              </a:rPr>
              <a:t>Precision</a:t>
            </a:r>
            <a:r>
              <a:rPr lang="es-ES" sz="1800">
                <a:solidFill>
                  <a:schemeClr val="bg1"/>
                </a:solidFill>
              </a:rPr>
              <a:t>, </a:t>
            </a:r>
            <a:r>
              <a:rPr lang="es-ES" sz="1800" err="1">
                <a:solidFill>
                  <a:schemeClr val="bg1"/>
                </a:solidFill>
              </a:rPr>
              <a:t>etc</a:t>
            </a:r>
            <a:r>
              <a:rPr lang="es-ES" sz="1800">
                <a:solidFill>
                  <a:schemeClr val="bg1"/>
                </a:solidFill>
              </a:rPr>
              <a:t>)</a:t>
            </a:r>
          </a:p>
          <a:p>
            <a:pPr marL="342900" indent="-342900">
              <a:buClr>
                <a:schemeClr val="bg1"/>
              </a:buClr>
              <a:buFontTx/>
              <a:buChar char="-"/>
            </a:pPr>
            <a:r>
              <a:rPr lang="es-ES" sz="1800">
                <a:solidFill>
                  <a:schemeClr val="bg1"/>
                </a:solidFill>
              </a:rPr>
              <a:t>Ajustamos inicialmente unos HIPERPARAMETROS (DEPENDIENTES DEL TIPO DE MODELO) (o usamos los por defecto….¿eh?)</a:t>
            </a:r>
          </a:p>
          <a:p>
            <a:pPr marL="342900" indent="-342900">
              <a:buClr>
                <a:schemeClr val="bg1"/>
              </a:buClr>
              <a:buFontTx/>
              <a:buChar char="-"/>
            </a:pPr>
            <a:r>
              <a:rPr lang="es-ES" sz="1800">
                <a:solidFill>
                  <a:schemeClr val="bg1"/>
                </a:solidFill>
              </a:rPr>
              <a:t>Les ponemos a competir (</a:t>
            </a:r>
            <a:r>
              <a:rPr lang="es-ES" sz="2400">
                <a:solidFill>
                  <a:srgbClr val="FFFF00"/>
                </a:solidFill>
              </a:rPr>
              <a:t>ENTRENAMOS</a:t>
            </a:r>
            <a:r>
              <a:rPr lang="es-ES" sz="1800">
                <a:solidFill>
                  <a:schemeClr val="bg1"/>
                </a:solidFill>
              </a:rPr>
              <a:t>) usando CV) y nos quedamos con el de mejor métrica media</a:t>
            </a:r>
          </a:p>
          <a:p>
            <a:pPr marL="342900" indent="-342900">
              <a:buClr>
                <a:schemeClr val="bg1"/>
              </a:buClr>
              <a:buFontTx/>
              <a:buChar char="-"/>
            </a:pPr>
            <a:r>
              <a:rPr lang="es-ES" sz="1800">
                <a:solidFill>
                  <a:schemeClr val="bg1"/>
                </a:solidFill>
              </a:rPr>
              <a:t>Buscamos la mejor combinación de HIPERPARAMETROS (En realidad, repitiendo el paso anterior pero con un único tipo de modelo configurado de forma diferente)</a:t>
            </a:r>
          </a:p>
        </p:txBody>
      </p:sp>
      <p:pic>
        <p:nvPicPr>
          <p:cNvPr id="3" name="Imagen 2">
            <a:extLst>
              <a:ext uri="{FF2B5EF4-FFF2-40B4-BE49-F238E27FC236}">
                <a16:creationId xmlns:a16="http://schemas.microsoft.com/office/drawing/2014/main" id="{3815A54F-6E77-B85F-4671-93C91DDF6A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9480" y="1368330"/>
            <a:ext cx="9243854" cy="2060670"/>
          </a:xfrm>
          <a:prstGeom prst="rect">
            <a:avLst/>
          </a:prstGeom>
        </p:spPr>
      </p:pic>
    </p:spTree>
    <p:extLst>
      <p:ext uri="{BB962C8B-B14F-4D97-AF65-F5344CB8AC3E}">
        <p14:creationId xmlns:p14="http://schemas.microsoft.com/office/powerpoint/2010/main" val="87949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12684" y="92961"/>
            <a:ext cx="11711148" cy="1325563"/>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Inciso: ¿Qué es “entrenar” un modelo?</a:t>
            </a:r>
            <a:endParaRPr lang="es-ES"/>
          </a:p>
        </p:txBody>
      </p:sp>
      <p:sp>
        <p:nvSpPr>
          <p:cNvPr id="4" name="Rectángulo 3">
            <a:extLst>
              <a:ext uri="{FF2B5EF4-FFF2-40B4-BE49-F238E27FC236}">
                <a16:creationId xmlns:a16="http://schemas.microsoft.com/office/drawing/2014/main" id="{E92C2E6D-27CA-84CB-6E7E-7B43A9F92CAA}"/>
              </a:ext>
            </a:extLst>
          </p:cNvPr>
          <p:cNvSpPr/>
          <p:nvPr/>
        </p:nvSpPr>
        <p:spPr>
          <a:xfrm>
            <a:off x="818054" y="1418524"/>
            <a:ext cx="3605048" cy="1576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a:t>MODELO</a:t>
            </a:r>
          </a:p>
        </p:txBody>
      </p:sp>
      <p:sp>
        <p:nvSpPr>
          <p:cNvPr id="7" name="CuadroTexto 6">
            <a:extLst>
              <a:ext uri="{FF2B5EF4-FFF2-40B4-BE49-F238E27FC236}">
                <a16:creationId xmlns:a16="http://schemas.microsoft.com/office/drawing/2014/main" id="{119953EE-E1BF-A212-F784-C31E767CCEC5}"/>
              </a:ext>
            </a:extLst>
          </p:cNvPr>
          <p:cNvSpPr txBox="1"/>
          <p:nvPr/>
        </p:nvSpPr>
        <p:spPr>
          <a:xfrm>
            <a:off x="622745" y="3299876"/>
            <a:ext cx="5693973" cy="4524315"/>
          </a:xfrm>
          <a:prstGeom prst="rect">
            <a:avLst/>
          </a:prstGeom>
          <a:noFill/>
        </p:spPr>
        <p:txBody>
          <a:bodyPr wrap="square" rtlCol="0">
            <a:spAutoFit/>
          </a:bodyPr>
          <a:lstStyle/>
          <a:p>
            <a:r>
              <a:rPr lang="es-ES" sz="1800">
                <a:solidFill>
                  <a:schemeClr val="bg1"/>
                </a:solidFill>
              </a:rPr>
              <a:t>ENTRENAMIENTO de un modelo:</a:t>
            </a:r>
          </a:p>
          <a:p>
            <a:r>
              <a:rPr lang="es-ES" sz="1800">
                <a:solidFill>
                  <a:schemeClr val="bg1"/>
                </a:solidFill>
              </a:rPr>
              <a:t>Proceso por el cual un modelo, configurado por el DS a través de sus HIPERPARAMETROS, escoge los mejores valores de sus PARAMETROS (internos) para ajustar el </a:t>
            </a:r>
            <a:r>
              <a:rPr lang="es-ES" sz="1800" err="1">
                <a:solidFill>
                  <a:schemeClr val="bg1"/>
                </a:solidFill>
              </a:rPr>
              <a:t>dataset</a:t>
            </a:r>
            <a:r>
              <a:rPr lang="es-ES" sz="1800">
                <a:solidFill>
                  <a:schemeClr val="bg1"/>
                </a:solidFill>
              </a:rPr>
              <a:t> de entrada a la salida.</a:t>
            </a:r>
          </a:p>
          <a:p>
            <a:endParaRPr lang="es-ES" sz="1800">
              <a:solidFill>
                <a:schemeClr val="bg1"/>
              </a:solidFill>
            </a:endParaRPr>
          </a:p>
          <a:p>
            <a:r>
              <a:rPr lang="es-ES" sz="1800">
                <a:solidFill>
                  <a:schemeClr val="bg1"/>
                </a:solidFill>
              </a:rPr>
              <a:t>Ajustar es para que la salida producida por el modelo al darle el </a:t>
            </a:r>
            <a:r>
              <a:rPr lang="es-ES" sz="1800" err="1">
                <a:solidFill>
                  <a:schemeClr val="bg1"/>
                </a:solidFill>
              </a:rPr>
              <a:t>dataset</a:t>
            </a:r>
            <a:r>
              <a:rPr lang="es-ES" sz="1800">
                <a:solidFill>
                  <a:schemeClr val="bg1"/>
                </a:solidFill>
              </a:rPr>
              <a:t> de entrada se parezca lo más posible a la salida esperada</a:t>
            </a:r>
          </a:p>
          <a:p>
            <a:endParaRPr lang="es-ES" sz="1800">
              <a:solidFill>
                <a:schemeClr val="bg1"/>
              </a:solidFill>
            </a:endParaRPr>
          </a:p>
          <a:p>
            <a:r>
              <a:rPr lang="es-ES" sz="1800">
                <a:solidFill>
                  <a:schemeClr val="bg1"/>
                </a:solidFill>
              </a:rPr>
              <a:t>EL PROCESO INTERNO DEPENDE DEL TIPO DE MODELO</a:t>
            </a:r>
          </a:p>
          <a:p>
            <a:endParaRPr lang="es-ES" sz="1800">
              <a:solidFill>
                <a:schemeClr val="bg1"/>
              </a:solidFill>
            </a:endParaRPr>
          </a:p>
          <a:p>
            <a:endParaRPr lang="es-ES" sz="1800">
              <a:solidFill>
                <a:schemeClr val="bg1"/>
              </a:solidFill>
            </a:endParaRPr>
          </a:p>
          <a:p>
            <a:endParaRPr lang="es-ES" sz="1800">
              <a:solidFill>
                <a:schemeClr val="bg1"/>
              </a:solidFill>
            </a:endParaRPr>
          </a:p>
          <a:p>
            <a:pPr marL="342900" indent="-342900">
              <a:buClr>
                <a:schemeClr val="bg1"/>
              </a:buClr>
              <a:buFontTx/>
              <a:buChar char="-"/>
            </a:pPr>
            <a:r>
              <a:rPr lang="es-ES" sz="1800">
                <a:solidFill>
                  <a:schemeClr val="bg1"/>
                </a:solidFill>
              </a:rPr>
              <a:t>v</a:t>
            </a:r>
          </a:p>
        </p:txBody>
      </p:sp>
      <p:sp>
        <p:nvSpPr>
          <p:cNvPr id="8" name="CuadroTexto 7">
            <a:extLst>
              <a:ext uri="{FF2B5EF4-FFF2-40B4-BE49-F238E27FC236}">
                <a16:creationId xmlns:a16="http://schemas.microsoft.com/office/drawing/2014/main" id="{3A86D5AB-E794-6D32-AA08-9E91BA8A237A}"/>
              </a:ext>
            </a:extLst>
          </p:cNvPr>
          <p:cNvSpPr txBox="1"/>
          <p:nvPr/>
        </p:nvSpPr>
        <p:spPr>
          <a:xfrm>
            <a:off x="6678011" y="3672676"/>
            <a:ext cx="5345821" cy="2031325"/>
          </a:xfrm>
          <a:prstGeom prst="rect">
            <a:avLst/>
          </a:prstGeom>
          <a:noFill/>
        </p:spPr>
        <p:txBody>
          <a:bodyPr wrap="square" rtlCol="0">
            <a:spAutoFit/>
          </a:bodyPr>
          <a:lstStyle/>
          <a:p>
            <a:r>
              <a:rPr lang="es-ES" sz="1800">
                <a:solidFill>
                  <a:schemeClr val="bg1"/>
                </a:solidFill>
              </a:rPr>
              <a:t>HIPERPARAMETROS –&gt; ¡¡¡¡¡LOS ESCOGEMOS (por el medio que sea) NOSOTROS COMO DS!!!!</a:t>
            </a:r>
          </a:p>
          <a:p>
            <a:endParaRPr lang="es-ES" sz="1800">
              <a:solidFill>
                <a:schemeClr val="bg1"/>
              </a:solidFill>
            </a:endParaRPr>
          </a:p>
          <a:p>
            <a:endParaRPr lang="es-ES" sz="1800">
              <a:solidFill>
                <a:schemeClr val="bg1"/>
              </a:solidFill>
            </a:endParaRPr>
          </a:p>
          <a:p>
            <a:r>
              <a:rPr lang="es-ES" sz="1800">
                <a:solidFill>
                  <a:schemeClr val="bg1"/>
                </a:solidFill>
              </a:rPr>
              <a:t>PARAMETROS -&gt; ¡¡¡¡SE AJUSTAN EN EL ENTRENAMIENTO!!!! (aunque, en algunos casos se puede partir de parámetro </a:t>
            </a:r>
            <a:r>
              <a:rPr lang="es-ES" sz="1800" err="1">
                <a:solidFill>
                  <a:schemeClr val="bg1"/>
                </a:solidFill>
              </a:rPr>
              <a:t>pre-entrenados</a:t>
            </a:r>
            <a:r>
              <a:rPr lang="es-ES" sz="1800">
                <a:solidFill>
                  <a:schemeClr val="bg1"/>
                </a:solidFill>
              </a:rPr>
              <a:t>) </a:t>
            </a:r>
          </a:p>
        </p:txBody>
      </p:sp>
    </p:spTree>
    <p:extLst>
      <p:ext uri="{BB962C8B-B14F-4D97-AF65-F5344CB8AC3E}">
        <p14:creationId xmlns:p14="http://schemas.microsoft.com/office/powerpoint/2010/main" val="347476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95;p4">
            <a:extLst>
              <a:ext uri="{FF2B5EF4-FFF2-40B4-BE49-F238E27FC236}">
                <a16:creationId xmlns:a16="http://schemas.microsoft.com/office/drawing/2014/main" id="{3809694F-A597-9786-9766-9ABB1F54FA6D}"/>
              </a:ext>
            </a:extLst>
          </p:cNvPr>
          <p:cNvSpPr txBox="1">
            <a:spLocks/>
          </p:cNvSpPr>
          <p:nvPr/>
        </p:nvSpPr>
        <p:spPr>
          <a:xfrm>
            <a:off x="312684" y="92961"/>
            <a:ext cx="11711148" cy="1325563"/>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0000"/>
              </a:buClr>
              <a:buSzPts val="4400"/>
            </a:pPr>
            <a:r>
              <a:rPr lang="es-ES">
                <a:solidFill>
                  <a:srgbClr val="FF0000"/>
                </a:solidFill>
              </a:rPr>
              <a:t>Inciso: ¿Qué es “entrenar” un modelo?</a:t>
            </a:r>
            <a:endParaRPr lang="es-ES"/>
          </a:p>
        </p:txBody>
      </p:sp>
      <p:sp>
        <p:nvSpPr>
          <p:cNvPr id="4" name="Rectángulo 3">
            <a:extLst>
              <a:ext uri="{FF2B5EF4-FFF2-40B4-BE49-F238E27FC236}">
                <a16:creationId xmlns:a16="http://schemas.microsoft.com/office/drawing/2014/main" id="{E92C2E6D-27CA-84CB-6E7E-7B43A9F92CAA}"/>
              </a:ext>
            </a:extLst>
          </p:cNvPr>
          <p:cNvSpPr/>
          <p:nvPr/>
        </p:nvSpPr>
        <p:spPr>
          <a:xfrm>
            <a:off x="252255" y="1671875"/>
            <a:ext cx="3638333" cy="1090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err="1"/>
              <a:t>RandomForest</a:t>
            </a:r>
            <a:endParaRPr lang="es-ES" sz="3600"/>
          </a:p>
        </p:txBody>
      </p:sp>
      <p:sp>
        <p:nvSpPr>
          <p:cNvPr id="9" name="CuadroTexto 8">
            <a:extLst>
              <a:ext uri="{FF2B5EF4-FFF2-40B4-BE49-F238E27FC236}">
                <a16:creationId xmlns:a16="http://schemas.microsoft.com/office/drawing/2014/main" id="{CFBA6F9D-5CA0-03EF-4722-EBAA0EBC83CD}"/>
              </a:ext>
            </a:extLst>
          </p:cNvPr>
          <p:cNvSpPr txBox="1"/>
          <p:nvPr/>
        </p:nvSpPr>
        <p:spPr>
          <a:xfrm>
            <a:off x="312684" y="1197807"/>
            <a:ext cx="10055765" cy="369332"/>
          </a:xfrm>
          <a:prstGeom prst="rect">
            <a:avLst/>
          </a:prstGeom>
          <a:noFill/>
        </p:spPr>
        <p:txBody>
          <a:bodyPr wrap="square" rtlCol="0">
            <a:spAutoFit/>
          </a:bodyPr>
          <a:lstStyle/>
          <a:p>
            <a:r>
              <a:rPr lang="es-ES" sz="1800">
                <a:solidFill>
                  <a:schemeClr val="bg1"/>
                </a:solidFill>
              </a:rPr>
              <a:t>ABRIENDO (UN POCO) LA CAJA PARA RANDOMFOREST EN ENTRENAMIENTO</a:t>
            </a:r>
          </a:p>
        </p:txBody>
      </p:sp>
      <p:sp>
        <p:nvSpPr>
          <p:cNvPr id="10" name="Rectángulo 9">
            <a:extLst>
              <a:ext uri="{FF2B5EF4-FFF2-40B4-BE49-F238E27FC236}">
                <a16:creationId xmlns:a16="http://schemas.microsoft.com/office/drawing/2014/main" id="{B1BB6E8B-C227-2DA7-6723-CD92458C3CD7}"/>
              </a:ext>
            </a:extLst>
          </p:cNvPr>
          <p:cNvSpPr/>
          <p:nvPr/>
        </p:nvSpPr>
        <p:spPr>
          <a:xfrm>
            <a:off x="4498434" y="1923096"/>
            <a:ext cx="4204138" cy="4838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a:p>
        </p:txBody>
      </p:sp>
      <p:sp>
        <p:nvSpPr>
          <p:cNvPr id="11" name="Rectángulo 10">
            <a:extLst>
              <a:ext uri="{FF2B5EF4-FFF2-40B4-BE49-F238E27FC236}">
                <a16:creationId xmlns:a16="http://schemas.microsoft.com/office/drawing/2014/main" id="{F8C26DE6-FFAA-28F7-2428-E73812DB7C1D}"/>
              </a:ext>
            </a:extLst>
          </p:cNvPr>
          <p:cNvSpPr/>
          <p:nvPr/>
        </p:nvSpPr>
        <p:spPr>
          <a:xfrm>
            <a:off x="4708641" y="2182874"/>
            <a:ext cx="3812304" cy="44208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Vector Binary Tree Flat Icon Vector: vector de stock (libre de regalías)  1507170560 | Shutterstock">
            <a:extLst>
              <a:ext uri="{FF2B5EF4-FFF2-40B4-BE49-F238E27FC236}">
                <a16:creationId xmlns:a16="http://schemas.microsoft.com/office/drawing/2014/main" id="{3E83300D-0205-AE1C-9814-4B1EDBA7ED72}"/>
              </a:ext>
            </a:extLst>
          </p:cNvPr>
          <p:cNvPicPr>
            <a:picLocks noChangeAspect="1" noChangeArrowheads="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189812" y="2554878"/>
            <a:ext cx="513528" cy="596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ector Binary Tree Flat Icon Vector: vector de stock (libre de regalías)  1507170560 | Shutterstock">
            <a:extLst>
              <a:ext uri="{FF2B5EF4-FFF2-40B4-BE49-F238E27FC236}">
                <a16:creationId xmlns:a16="http://schemas.microsoft.com/office/drawing/2014/main" id="{2C36071A-7088-3A3A-5D4B-47A9EDED7F3E}"/>
              </a:ext>
            </a:extLst>
          </p:cNvPr>
          <p:cNvPicPr>
            <a:picLocks noChangeAspect="1" noChangeArrowheads="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189812" y="3398997"/>
            <a:ext cx="513528" cy="5967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Vector Binary Tree Flat Icon Vector: vector de stock (libre de regalías)  1507170560 | Shutterstock">
            <a:extLst>
              <a:ext uri="{FF2B5EF4-FFF2-40B4-BE49-F238E27FC236}">
                <a16:creationId xmlns:a16="http://schemas.microsoft.com/office/drawing/2014/main" id="{7D97F48E-D9E1-606B-8599-B72A3E9E23A6}"/>
              </a:ext>
            </a:extLst>
          </p:cNvPr>
          <p:cNvPicPr>
            <a:picLocks noChangeAspect="1" noChangeArrowheads="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189812" y="5091806"/>
            <a:ext cx="513528" cy="596761"/>
          </a:xfrm>
          <a:prstGeom prst="rect">
            <a:avLst/>
          </a:prstGeom>
          <a:noFill/>
          <a:extLst>
            <a:ext uri="{909E8E84-426E-40DD-AFC4-6F175D3DCCD1}">
              <a14:hiddenFill xmlns:a14="http://schemas.microsoft.com/office/drawing/2010/main">
                <a:solidFill>
                  <a:srgbClr val="FFFFFF"/>
                </a:solidFill>
              </a14:hiddenFill>
            </a:ext>
          </a:extLst>
        </p:spPr>
      </p:pic>
      <p:sp>
        <p:nvSpPr>
          <p:cNvPr id="15" name="Elipse 14">
            <a:extLst>
              <a:ext uri="{FF2B5EF4-FFF2-40B4-BE49-F238E27FC236}">
                <a16:creationId xmlns:a16="http://schemas.microsoft.com/office/drawing/2014/main" id="{9584BBF7-1633-6321-9CAA-A24687DA691A}"/>
              </a:ext>
            </a:extLst>
          </p:cNvPr>
          <p:cNvSpPr/>
          <p:nvPr/>
        </p:nvSpPr>
        <p:spPr>
          <a:xfrm>
            <a:off x="6371874" y="4176675"/>
            <a:ext cx="149404" cy="168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469FA06E-209D-4BEF-356A-5C46E489B1B4}"/>
              </a:ext>
            </a:extLst>
          </p:cNvPr>
          <p:cNvSpPr/>
          <p:nvPr/>
        </p:nvSpPr>
        <p:spPr>
          <a:xfrm>
            <a:off x="6371874" y="4476221"/>
            <a:ext cx="149404" cy="168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A6A9319B-4837-AB69-87AB-82F180AC33BE}"/>
              </a:ext>
            </a:extLst>
          </p:cNvPr>
          <p:cNvSpPr/>
          <p:nvPr/>
        </p:nvSpPr>
        <p:spPr>
          <a:xfrm>
            <a:off x="6371874" y="4796788"/>
            <a:ext cx="149404" cy="168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FF191DE1-53DC-8213-A347-01B316C54F64}"/>
              </a:ext>
            </a:extLst>
          </p:cNvPr>
          <p:cNvSpPr/>
          <p:nvPr/>
        </p:nvSpPr>
        <p:spPr>
          <a:xfrm>
            <a:off x="6928581" y="5841467"/>
            <a:ext cx="1429407" cy="60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optimizador</a:t>
            </a:r>
          </a:p>
        </p:txBody>
      </p:sp>
      <p:cxnSp>
        <p:nvCxnSpPr>
          <p:cNvPr id="20" name="Conector recto de flecha 19">
            <a:extLst>
              <a:ext uri="{FF2B5EF4-FFF2-40B4-BE49-F238E27FC236}">
                <a16:creationId xmlns:a16="http://schemas.microsoft.com/office/drawing/2014/main" id="{CF3EB2B8-DB44-BC2E-AF21-6798F0874956}"/>
              </a:ext>
            </a:extLst>
          </p:cNvPr>
          <p:cNvCxnSpPr/>
          <p:nvPr/>
        </p:nvCxnSpPr>
        <p:spPr>
          <a:xfrm>
            <a:off x="6663466" y="2943598"/>
            <a:ext cx="620206" cy="916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CACFBCE2-1F5D-314E-2E84-E45DD2704FA9}"/>
              </a:ext>
            </a:extLst>
          </p:cNvPr>
          <p:cNvCxnSpPr>
            <a:cxnSpLocks/>
          </p:cNvCxnSpPr>
          <p:nvPr/>
        </p:nvCxnSpPr>
        <p:spPr>
          <a:xfrm>
            <a:off x="6617509" y="3729985"/>
            <a:ext cx="592590" cy="530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F419923C-527E-EE53-871E-C7DCCDA1BEC0}"/>
              </a:ext>
            </a:extLst>
          </p:cNvPr>
          <p:cNvCxnSpPr>
            <a:cxnSpLocks/>
          </p:cNvCxnSpPr>
          <p:nvPr/>
        </p:nvCxnSpPr>
        <p:spPr>
          <a:xfrm flipV="1">
            <a:off x="6663466" y="4560304"/>
            <a:ext cx="546633" cy="69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C92702C4-D201-29FD-C306-C9080BDBA49C}"/>
              </a:ext>
            </a:extLst>
          </p:cNvPr>
          <p:cNvSpPr/>
          <p:nvPr/>
        </p:nvSpPr>
        <p:spPr>
          <a:xfrm>
            <a:off x="7283672" y="3859895"/>
            <a:ext cx="84308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Decisor</a:t>
            </a:r>
          </a:p>
        </p:txBody>
      </p:sp>
      <p:cxnSp>
        <p:nvCxnSpPr>
          <p:cNvPr id="31" name="Conector recto de flecha 30">
            <a:extLst>
              <a:ext uri="{FF2B5EF4-FFF2-40B4-BE49-F238E27FC236}">
                <a16:creationId xmlns:a16="http://schemas.microsoft.com/office/drawing/2014/main" id="{7230F76C-7F49-D369-795A-909E2859BF80}"/>
              </a:ext>
            </a:extLst>
          </p:cNvPr>
          <p:cNvCxnSpPr>
            <a:cxnSpLocks/>
          </p:cNvCxnSpPr>
          <p:nvPr/>
        </p:nvCxnSpPr>
        <p:spPr>
          <a:xfrm>
            <a:off x="7935310" y="4512086"/>
            <a:ext cx="0" cy="13267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a 9">
            <a:extLst>
              <a:ext uri="{FF2B5EF4-FFF2-40B4-BE49-F238E27FC236}">
                <a16:creationId xmlns:a16="http://schemas.microsoft.com/office/drawing/2014/main" id="{E6DA3E9F-0FB9-6390-6FCD-31A08063FC10}"/>
              </a:ext>
            </a:extLst>
          </p:cNvPr>
          <p:cNvGraphicFramePr>
            <a:graphicFrameLocks noGrp="1"/>
          </p:cNvGraphicFramePr>
          <p:nvPr>
            <p:extLst>
              <p:ext uri="{D42A27DB-BD31-4B8C-83A1-F6EECF244321}">
                <p14:modId xmlns:p14="http://schemas.microsoft.com/office/powerpoint/2010/main" val="2301691012"/>
              </p:ext>
            </p:extLst>
          </p:nvPr>
        </p:nvGraphicFramePr>
        <p:xfrm>
          <a:off x="531430" y="3385164"/>
          <a:ext cx="2837793" cy="1828800"/>
        </p:xfrm>
        <a:graphic>
          <a:graphicData uri="http://schemas.openxmlformats.org/drawingml/2006/table">
            <a:tbl>
              <a:tblPr firstRow="1" bandRow="1">
                <a:tableStyleId>{5C22544A-7EE6-4342-B048-85BDC9FD1C3A}</a:tableStyleId>
              </a:tblPr>
              <a:tblGrid>
                <a:gridCol w="945931">
                  <a:extLst>
                    <a:ext uri="{9D8B030D-6E8A-4147-A177-3AD203B41FA5}">
                      <a16:colId xmlns:a16="http://schemas.microsoft.com/office/drawing/2014/main" val="2916713112"/>
                    </a:ext>
                  </a:extLst>
                </a:gridCol>
                <a:gridCol w="945931">
                  <a:extLst>
                    <a:ext uri="{9D8B030D-6E8A-4147-A177-3AD203B41FA5}">
                      <a16:colId xmlns:a16="http://schemas.microsoft.com/office/drawing/2014/main" val="3610098651"/>
                    </a:ext>
                  </a:extLst>
                </a:gridCol>
                <a:gridCol w="945931">
                  <a:extLst>
                    <a:ext uri="{9D8B030D-6E8A-4147-A177-3AD203B41FA5}">
                      <a16:colId xmlns:a16="http://schemas.microsoft.com/office/drawing/2014/main" val="3958868591"/>
                    </a:ext>
                  </a:extLst>
                </a:gridCol>
              </a:tblGrid>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318854262"/>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085738625"/>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870580654"/>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3026520145"/>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2493363718"/>
                  </a:ext>
                </a:extLst>
              </a:tr>
              <a:tr h="244414">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val="1557778325"/>
                  </a:ext>
                </a:extLst>
              </a:tr>
            </a:tbl>
          </a:graphicData>
        </a:graphic>
      </p:graphicFrame>
      <p:sp>
        <p:nvSpPr>
          <p:cNvPr id="36" name="CuadroTexto 35">
            <a:extLst>
              <a:ext uri="{FF2B5EF4-FFF2-40B4-BE49-F238E27FC236}">
                <a16:creationId xmlns:a16="http://schemas.microsoft.com/office/drawing/2014/main" id="{BEC4E4D9-B29D-7DD9-3686-A0FDD7021B63}"/>
              </a:ext>
            </a:extLst>
          </p:cNvPr>
          <p:cNvSpPr txBox="1"/>
          <p:nvPr/>
        </p:nvSpPr>
        <p:spPr>
          <a:xfrm>
            <a:off x="444204" y="5965844"/>
            <a:ext cx="4855779" cy="400110"/>
          </a:xfrm>
          <a:prstGeom prst="rect">
            <a:avLst/>
          </a:prstGeom>
          <a:noFill/>
        </p:spPr>
        <p:txBody>
          <a:bodyPr wrap="square" rtlCol="0">
            <a:spAutoFit/>
          </a:bodyPr>
          <a:lstStyle/>
          <a:p>
            <a:r>
              <a:rPr lang="es-ES" sz="2000">
                <a:solidFill>
                  <a:schemeClr val="bg1"/>
                </a:solidFill>
              </a:rPr>
              <a:t>Salida Esperada (</a:t>
            </a:r>
            <a:r>
              <a:rPr lang="es-ES" sz="2000" err="1">
                <a:solidFill>
                  <a:schemeClr val="bg1"/>
                </a:solidFill>
              </a:rPr>
              <a:t>y_train</a:t>
            </a:r>
            <a:r>
              <a:rPr lang="es-ES" sz="2000">
                <a:solidFill>
                  <a:schemeClr val="bg1"/>
                </a:solidFill>
              </a:rPr>
              <a:t>)</a:t>
            </a:r>
          </a:p>
        </p:txBody>
      </p:sp>
      <p:cxnSp>
        <p:nvCxnSpPr>
          <p:cNvPr id="37" name="Conector recto de flecha 36">
            <a:extLst>
              <a:ext uri="{FF2B5EF4-FFF2-40B4-BE49-F238E27FC236}">
                <a16:creationId xmlns:a16="http://schemas.microsoft.com/office/drawing/2014/main" id="{DDAB7A16-DB10-D924-24F7-D9F1BE8D6A66}"/>
              </a:ext>
            </a:extLst>
          </p:cNvPr>
          <p:cNvCxnSpPr>
            <a:cxnSpLocks/>
          </p:cNvCxnSpPr>
          <p:nvPr/>
        </p:nvCxnSpPr>
        <p:spPr>
          <a:xfrm>
            <a:off x="3377872" y="4237137"/>
            <a:ext cx="1454270"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6D734B1B-E99B-3E78-88FC-E112901AD72D}"/>
              </a:ext>
            </a:extLst>
          </p:cNvPr>
          <p:cNvSpPr txBox="1"/>
          <p:nvPr/>
        </p:nvSpPr>
        <p:spPr>
          <a:xfrm>
            <a:off x="441282" y="2969305"/>
            <a:ext cx="4855779" cy="400110"/>
          </a:xfrm>
          <a:prstGeom prst="rect">
            <a:avLst/>
          </a:prstGeom>
          <a:noFill/>
        </p:spPr>
        <p:txBody>
          <a:bodyPr wrap="square" rtlCol="0">
            <a:spAutoFit/>
          </a:bodyPr>
          <a:lstStyle/>
          <a:p>
            <a:r>
              <a:rPr lang="es-ES" sz="2000" err="1">
                <a:solidFill>
                  <a:schemeClr val="bg1"/>
                </a:solidFill>
              </a:rPr>
              <a:t>Dataset</a:t>
            </a:r>
            <a:r>
              <a:rPr lang="es-ES" sz="2000">
                <a:solidFill>
                  <a:schemeClr val="bg1"/>
                </a:solidFill>
              </a:rPr>
              <a:t> entrada (</a:t>
            </a:r>
            <a:r>
              <a:rPr lang="es-ES" sz="2000" err="1">
                <a:solidFill>
                  <a:schemeClr val="bg1"/>
                </a:solidFill>
              </a:rPr>
              <a:t>X_train</a:t>
            </a:r>
            <a:r>
              <a:rPr lang="es-ES" sz="2000">
                <a:solidFill>
                  <a:schemeClr val="bg1"/>
                </a:solidFill>
              </a:rPr>
              <a:t>)</a:t>
            </a:r>
          </a:p>
        </p:txBody>
      </p:sp>
      <p:sp>
        <p:nvSpPr>
          <p:cNvPr id="41" name="Rectángulo 40">
            <a:extLst>
              <a:ext uri="{FF2B5EF4-FFF2-40B4-BE49-F238E27FC236}">
                <a16:creationId xmlns:a16="http://schemas.microsoft.com/office/drawing/2014/main" id="{2BA36828-430C-80D8-12E5-20B05F79C3C2}"/>
              </a:ext>
            </a:extLst>
          </p:cNvPr>
          <p:cNvSpPr/>
          <p:nvPr/>
        </p:nvSpPr>
        <p:spPr>
          <a:xfrm>
            <a:off x="4872350" y="3911143"/>
            <a:ext cx="1044223" cy="65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Repartidor</a:t>
            </a:r>
          </a:p>
        </p:txBody>
      </p:sp>
      <p:cxnSp>
        <p:nvCxnSpPr>
          <p:cNvPr id="43" name="Conector recto de flecha 42">
            <a:extLst>
              <a:ext uri="{FF2B5EF4-FFF2-40B4-BE49-F238E27FC236}">
                <a16:creationId xmlns:a16="http://schemas.microsoft.com/office/drawing/2014/main" id="{2834130A-E2B8-E2FE-6D30-8931C93C87D3}"/>
              </a:ext>
            </a:extLst>
          </p:cNvPr>
          <p:cNvCxnSpPr>
            <a:cxnSpLocks/>
          </p:cNvCxnSpPr>
          <p:nvPr/>
        </p:nvCxnSpPr>
        <p:spPr>
          <a:xfrm flipV="1">
            <a:off x="5795622" y="3024368"/>
            <a:ext cx="576252" cy="103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431F294C-7D5D-2DEB-85E3-7EE0077DE385}"/>
              </a:ext>
            </a:extLst>
          </p:cNvPr>
          <p:cNvCxnSpPr>
            <a:cxnSpLocks/>
          </p:cNvCxnSpPr>
          <p:nvPr/>
        </p:nvCxnSpPr>
        <p:spPr>
          <a:xfrm>
            <a:off x="5956781" y="4318568"/>
            <a:ext cx="271764" cy="939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0C2C22E1-7CE7-A6C9-1330-7AB4B6D782E9}"/>
              </a:ext>
            </a:extLst>
          </p:cNvPr>
          <p:cNvCxnSpPr>
            <a:cxnSpLocks/>
          </p:cNvCxnSpPr>
          <p:nvPr/>
        </p:nvCxnSpPr>
        <p:spPr>
          <a:xfrm>
            <a:off x="3624865" y="6165899"/>
            <a:ext cx="3206866"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B71FFB61-BF56-0609-09AE-12D6009EA0BE}"/>
              </a:ext>
            </a:extLst>
          </p:cNvPr>
          <p:cNvCxnSpPr/>
          <p:nvPr/>
        </p:nvCxnSpPr>
        <p:spPr>
          <a:xfrm flipH="1" flipV="1">
            <a:off x="6779179" y="5486394"/>
            <a:ext cx="746235" cy="35507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AB0F102B-0551-2AA1-FC1C-0520FE37F370}"/>
              </a:ext>
            </a:extLst>
          </p:cNvPr>
          <p:cNvCxnSpPr>
            <a:cxnSpLocks/>
          </p:cNvCxnSpPr>
          <p:nvPr/>
        </p:nvCxnSpPr>
        <p:spPr>
          <a:xfrm flipH="1" flipV="1">
            <a:off x="6746954" y="4063487"/>
            <a:ext cx="798217" cy="1775376"/>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0C1E6AF0-7265-3653-B203-7E18706BCEF6}"/>
              </a:ext>
            </a:extLst>
          </p:cNvPr>
          <p:cNvCxnSpPr>
            <a:cxnSpLocks/>
          </p:cNvCxnSpPr>
          <p:nvPr/>
        </p:nvCxnSpPr>
        <p:spPr>
          <a:xfrm flipH="1" flipV="1">
            <a:off x="6702905" y="3169360"/>
            <a:ext cx="842266" cy="266950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01524B50-67D7-AD31-45E9-8F413142E053}"/>
              </a:ext>
            </a:extLst>
          </p:cNvPr>
          <p:cNvCxnSpPr>
            <a:cxnSpLocks/>
          </p:cNvCxnSpPr>
          <p:nvPr/>
        </p:nvCxnSpPr>
        <p:spPr>
          <a:xfrm flipV="1">
            <a:off x="7539704" y="4560304"/>
            <a:ext cx="154869" cy="1204274"/>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Conector recto de flecha 1029">
            <a:extLst>
              <a:ext uri="{FF2B5EF4-FFF2-40B4-BE49-F238E27FC236}">
                <a16:creationId xmlns:a16="http://schemas.microsoft.com/office/drawing/2014/main" id="{7A1539F3-1BB5-C50A-A7ED-463CA1F2BE47}"/>
              </a:ext>
            </a:extLst>
          </p:cNvPr>
          <p:cNvCxnSpPr>
            <a:cxnSpLocks/>
          </p:cNvCxnSpPr>
          <p:nvPr/>
        </p:nvCxnSpPr>
        <p:spPr>
          <a:xfrm flipV="1">
            <a:off x="8357988" y="6143453"/>
            <a:ext cx="1132856" cy="2244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32" name="CuadroTexto 1031">
            <a:extLst>
              <a:ext uri="{FF2B5EF4-FFF2-40B4-BE49-F238E27FC236}">
                <a16:creationId xmlns:a16="http://schemas.microsoft.com/office/drawing/2014/main" id="{17880B8F-17AB-4074-390F-6D8D2F68E75E}"/>
              </a:ext>
            </a:extLst>
          </p:cNvPr>
          <p:cNvSpPr txBox="1"/>
          <p:nvPr/>
        </p:nvSpPr>
        <p:spPr>
          <a:xfrm>
            <a:off x="9107608" y="1682093"/>
            <a:ext cx="2916224" cy="2585323"/>
          </a:xfrm>
          <a:prstGeom prst="rect">
            <a:avLst/>
          </a:prstGeom>
          <a:noFill/>
        </p:spPr>
        <p:txBody>
          <a:bodyPr wrap="square" rtlCol="0">
            <a:spAutoFit/>
          </a:bodyPr>
          <a:lstStyle/>
          <a:p>
            <a:r>
              <a:rPr lang="es-ES" sz="1800" err="1">
                <a:solidFill>
                  <a:schemeClr val="bg1"/>
                </a:solidFill>
              </a:rPr>
              <a:t>Hiperparámetros</a:t>
            </a:r>
            <a:r>
              <a:rPr lang="es-ES" sz="1800">
                <a:solidFill>
                  <a:schemeClr val="bg1"/>
                </a:solidFill>
              </a:rPr>
              <a:t>:</a:t>
            </a:r>
          </a:p>
          <a:p>
            <a:pPr marL="285750" indent="-285750">
              <a:buClr>
                <a:schemeClr val="bg1"/>
              </a:buClr>
              <a:buFontTx/>
              <a:buChar char="-"/>
            </a:pPr>
            <a:r>
              <a:rPr lang="es-ES" sz="1800">
                <a:solidFill>
                  <a:schemeClr val="bg1"/>
                </a:solidFill>
              </a:rPr>
              <a:t>Número de estimadores</a:t>
            </a:r>
          </a:p>
          <a:p>
            <a:pPr marL="285750" indent="-285750">
              <a:buClr>
                <a:schemeClr val="bg1"/>
              </a:buClr>
              <a:buFontTx/>
              <a:buChar char="-"/>
            </a:pPr>
            <a:r>
              <a:rPr lang="es-ES" sz="1800">
                <a:solidFill>
                  <a:schemeClr val="bg1"/>
                </a:solidFill>
              </a:rPr>
              <a:t>Profundidad de los árboles</a:t>
            </a:r>
          </a:p>
          <a:p>
            <a:pPr marL="285750" indent="-285750">
              <a:buClr>
                <a:schemeClr val="bg1"/>
              </a:buClr>
              <a:buFontTx/>
              <a:buChar char="-"/>
            </a:pPr>
            <a:r>
              <a:rPr lang="es-ES" sz="1800">
                <a:solidFill>
                  <a:schemeClr val="bg1"/>
                </a:solidFill>
              </a:rPr>
              <a:t>Máximo número de hojas por árbol</a:t>
            </a:r>
          </a:p>
          <a:p>
            <a:pPr marL="285750" indent="-285750">
              <a:buClr>
                <a:schemeClr val="bg1"/>
              </a:buClr>
              <a:buFontTx/>
              <a:buChar char="-"/>
            </a:pPr>
            <a:r>
              <a:rPr lang="es-ES" sz="1800">
                <a:solidFill>
                  <a:schemeClr val="bg1"/>
                </a:solidFill>
              </a:rPr>
              <a:t>Función de pérdida</a:t>
            </a:r>
          </a:p>
          <a:p>
            <a:pPr marL="285750" indent="-285750">
              <a:buClr>
                <a:schemeClr val="bg1"/>
              </a:buClr>
              <a:buFontTx/>
              <a:buChar char="-"/>
            </a:pPr>
            <a:r>
              <a:rPr lang="es-ES" sz="1800" err="1">
                <a:solidFill>
                  <a:schemeClr val="bg1"/>
                </a:solidFill>
              </a:rPr>
              <a:t>Early</a:t>
            </a:r>
            <a:r>
              <a:rPr lang="es-ES" sz="1800">
                <a:solidFill>
                  <a:schemeClr val="bg1"/>
                </a:solidFill>
              </a:rPr>
              <a:t> Stop</a:t>
            </a:r>
          </a:p>
          <a:p>
            <a:pPr marL="285750" indent="-285750">
              <a:buClr>
                <a:schemeClr val="bg1"/>
              </a:buClr>
              <a:buFontTx/>
              <a:buChar char="-"/>
            </a:pPr>
            <a:r>
              <a:rPr lang="es-ES" sz="1800" err="1">
                <a:solidFill>
                  <a:schemeClr val="bg1"/>
                </a:solidFill>
              </a:rPr>
              <a:t>etc</a:t>
            </a:r>
            <a:endParaRPr lang="es-ES" sz="1800">
              <a:solidFill>
                <a:schemeClr val="bg1"/>
              </a:solidFill>
            </a:endParaRPr>
          </a:p>
        </p:txBody>
      </p:sp>
      <p:sp>
        <p:nvSpPr>
          <p:cNvPr id="1033" name="CuadroTexto 1032">
            <a:extLst>
              <a:ext uri="{FF2B5EF4-FFF2-40B4-BE49-F238E27FC236}">
                <a16:creationId xmlns:a16="http://schemas.microsoft.com/office/drawing/2014/main" id="{E3ED66F1-EAC7-7D2D-EDD6-9D4F9A582001}"/>
              </a:ext>
            </a:extLst>
          </p:cNvPr>
          <p:cNvSpPr txBox="1"/>
          <p:nvPr/>
        </p:nvSpPr>
        <p:spPr>
          <a:xfrm>
            <a:off x="9126767" y="4340749"/>
            <a:ext cx="2846669" cy="1754326"/>
          </a:xfrm>
          <a:prstGeom prst="rect">
            <a:avLst/>
          </a:prstGeom>
          <a:noFill/>
        </p:spPr>
        <p:txBody>
          <a:bodyPr wrap="square" rtlCol="0">
            <a:spAutoFit/>
          </a:bodyPr>
          <a:lstStyle/>
          <a:p>
            <a:r>
              <a:rPr lang="es-ES" sz="1800">
                <a:solidFill>
                  <a:schemeClr val="bg1"/>
                </a:solidFill>
              </a:rPr>
              <a:t>Parámetros:</a:t>
            </a:r>
          </a:p>
          <a:p>
            <a:pPr marL="285750" indent="-285750">
              <a:buClr>
                <a:schemeClr val="bg1"/>
              </a:buClr>
              <a:buFontTx/>
              <a:buChar char="-"/>
            </a:pPr>
            <a:r>
              <a:rPr lang="es-ES" sz="1800" err="1">
                <a:solidFill>
                  <a:schemeClr val="bg1"/>
                </a:solidFill>
              </a:rPr>
              <a:t>Features</a:t>
            </a:r>
            <a:r>
              <a:rPr lang="es-ES" sz="1800">
                <a:solidFill>
                  <a:schemeClr val="bg1"/>
                </a:solidFill>
              </a:rPr>
              <a:t> por árbol</a:t>
            </a:r>
          </a:p>
          <a:p>
            <a:pPr marL="285750" indent="-285750">
              <a:buClr>
                <a:schemeClr val="bg1"/>
              </a:buClr>
              <a:buFontTx/>
              <a:buChar char="-"/>
            </a:pPr>
            <a:r>
              <a:rPr lang="es-ES" sz="1800">
                <a:solidFill>
                  <a:schemeClr val="bg1"/>
                </a:solidFill>
              </a:rPr>
              <a:t>Puntos de corte finales</a:t>
            </a:r>
          </a:p>
          <a:p>
            <a:pPr marL="285750" indent="-285750">
              <a:buClr>
                <a:schemeClr val="bg1"/>
              </a:buClr>
              <a:buFontTx/>
              <a:buChar char="-"/>
            </a:pPr>
            <a:r>
              <a:rPr lang="es-ES" sz="1800">
                <a:solidFill>
                  <a:schemeClr val="bg1"/>
                </a:solidFill>
              </a:rPr>
              <a:t>Número de </a:t>
            </a:r>
            <a:r>
              <a:rPr lang="es-ES" sz="1800" err="1">
                <a:solidFill>
                  <a:schemeClr val="bg1"/>
                </a:solidFill>
              </a:rPr>
              <a:t>splits</a:t>
            </a:r>
            <a:r>
              <a:rPr lang="es-ES" sz="1800">
                <a:solidFill>
                  <a:schemeClr val="bg1"/>
                </a:solidFill>
              </a:rPr>
              <a:t> por árbol</a:t>
            </a:r>
          </a:p>
          <a:p>
            <a:pPr marL="285750" indent="-285750">
              <a:buClr>
                <a:schemeClr val="bg1"/>
              </a:buClr>
              <a:buFontTx/>
              <a:buChar char="-"/>
            </a:pPr>
            <a:r>
              <a:rPr lang="es-ES" sz="1800">
                <a:solidFill>
                  <a:schemeClr val="bg1"/>
                </a:solidFill>
              </a:rPr>
              <a:t>Peso de cada árbol</a:t>
            </a:r>
          </a:p>
        </p:txBody>
      </p:sp>
    </p:spTree>
    <p:extLst>
      <p:ext uri="{BB962C8B-B14F-4D97-AF65-F5344CB8AC3E}">
        <p14:creationId xmlns:p14="http://schemas.microsoft.com/office/powerpoint/2010/main" val="130989848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32</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Deep Learning - Introduction</vt:lpstr>
      <vt:lpstr>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DL: tipos de aprendizaje</vt:lpstr>
      <vt:lpstr>Herramientas</vt:lpstr>
      <vt:lpstr>Algunas aplicaciones</vt:lpstr>
      <vt:lpstr>Neural Networks</vt:lpstr>
      <vt:lpstr>PowerPoint Presentation</vt:lpstr>
      <vt:lpstr>PowerPoint Presentation</vt:lpstr>
      <vt:lpstr>¿Por qué DL?</vt:lpstr>
      <vt:lpstr>¿Por qué ahora?</vt:lpstr>
      <vt:lpstr>Inspiración biológica</vt:lpstr>
      <vt:lpstr>La neurona</vt:lpstr>
      <vt:lpstr>McCulloch-Pitts neuron</vt:lpstr>
      <vt:lpstr>¿Qué resuelve una neurona?</vt:lpstr>
      <vt:lpstr>Problemas más avanzados</vt:lpstr>
      <vt:lpstr>Entonces si tenemos puertas lógicas, ¿para qué necesitamos las neuronas?</vt:lpstr>
      <vt:lpstr>Perceptrón</vt:lpstr>
      <vt:lpstr>Si los perceptrones resuelven problemas simples, ¿qué están aportando?</vt:lpstr>
      <vt:lpstr>ANN (Redes Neuronales Artificiales)</vt:lpstr>
      <vt:lpstr>Componentes MLP</vt:lpstr>
      <vt:lpstr>Funciones de activación</vt:lpstr>
      <vt:lpstr>PowerPoint Presentation</vt:lpstr>
      <vt:lpstr>Algunos conceptos</vt:lpstr>
      <vt:lpstr>¿Cómo entrena la red neuronal?</vt:lpstr>
      <vt:lpstr>Proceso entrenamiento</vt:lpstr>
      <vt:lpstr>Backpropagation</vt:lpstr>
      <vt:lpstr>Optimización</vt:lpstr>
      <vt:lpstr>Regularización: Early stopping</vt:lpstr>
      <vt:lpstr>Regularización: Dropout</vt:lpstr>
      <vt:lpstr>Y ahora… 3,2,1…a lo práctico</vt:lpstr>
      <vt:lpstr>PowerPoint Presentation</vt:lpstr>
      <vt:lpstr>PowerPoint Presentation</vt:lpstr>
      <vt:lpstr>PowerPoint Presentation</vt:lpstr>
      <vt:lpstr>PowerPoint Presentation</vt:lpstr>
      <vt:lpstr>PowerPoint Presentation</vt:lpstr>
      <vt:lpstr>MLP de capas densas</vt:lpstr>
      <vt:lpstr>PowerPoint Presentation</vt:lpstr>
      <vt:lpstr>PowerPoint Presentation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 Introduction</dc:title>
  <dc:creator>Gabriel VT</dc:creator>
  <cp:revision>1</cp:revision>
  <dcterms:created xsi:type="dcterms:W3CDTF">2020-05-12T19:48:30Z</dcterms:created>
  <dcterms:modified xsi:type="dcterms:W3CDTF">2023-02-27T14:34:38Z</dcterms:modified>
</cp:coreProperties>
</file>